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346" r:id="rId3"/>
    <p:sldId id="316" r:id="rId4"/>
    <p:sldId id="345" r:id="rId5"/>
    <p:sldId id="318" r:id="rId6"/>
    <p:sldId id="319" r:id="rId7"/>
    <p:sldId id="317" r:id="rId8"/>
    <p:sldId id="308" r:id="rId9"/>
    <p:sldId id="307" r:id="rId10"/>
    <p:sldId id="312" r:id="rId11"/>
    <p:sldId id="355" r:id="rId12"/>
    <p:sldId id="310" r:id="rId13"/>
    <p:sldId id="348" r:id="rId14"/>
    <p:sldId id="347" r:id="rId15"/>
    <p:sldId id="349" r:id="rId16"/>
    <p:sldId id="350" r:id="rId17"/>
    <p:sldId id="351" r:id="rId18"/>
    <p:sldId id="352" r:id="rId19"/>
    <p:sldId id="353" r:id="rId20"/>
    <p:sldId id="356" r:id="rId21"/>
    <p:sldId id="354" r:id="rId22"/>
    <p:sldId id="357" r:id="rId23"/>
    <p:sldId id="326"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p:cViewPr varScale="1">
        <p:scale>
          <a:sx n="73" d="100"/>
          <a:sy n="73" d="100"/>
        </p:scale>
        <p:origin x="594"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42F822-8608-4E22-A5C8-87738ECA2DB6}" type="doc">
      <dgm:prSet loTypeId="urn:microsoft.com/office/officeart/2005/8/layout/pyramid2" loCatId="list" qsTypeId="urn:microsoft.com/office/officeart/2005/8/quickstyle/simple1" qsCatId="simple" csTypeId="urn:microsoft.com/office/officeart/2005/8/colors/accent3_5" csCatId="accent3" phldr="1"/>
      <dgm:spPr/>
    </dgm:pt>
    <dgm:pt modelId="{13AE503B-994B-4A26-893B-8667805E8184}">
      <dgm:prSet phldrT="[Текст]" custT="1"/>
      <dgm:spPr/>
      <dgm:t>
        <a:bodyPr/>
        <a:lstStyle/>
        <a:p>
          <a:r>
            <a:rPr lang="ru-RU" sz="2000" dirty="0">
              <a:latin typeface="Arial" panose="020B0604020202020204" pitchFamily="34" charset="0"/>
              <a:cs typeface="Arial" panose="020B0604020202020204" pitchFamily="34" charset="0"/>
            </a:rPr>
            <a:t>Конституция РФ</a:t>
          </a:r>
        </a:p>
      </dgm:t>
    </dgm:pt>
    <dgm:pt modelId="{22113C0D-C082-4FCF-AD49-272D722B66D3}" type="parTrans" cxnId="{60873B10-F669-40D5-93A9-59522B13148D}">
      <dgm:prSet/>
      <dgm:spPr/>
      <dgm:t>
        <a:bodyPr/>
        <a:lstStyle/>
        <a:p>
          <a:endParaRPr lang="ru-RU"/>
        </a:p>
      </dgm:t>
    </dgm:pt>
    <dgm:pt modelId="{FEB8EB0E-EDF4-4C42-B472-4B5A936D7D4F}" type="sibTrans" cxnId="{60873B10-F669-40D5-93A9-59522B13148D}">
      <dgm:prSet/>
      <dgm:spPr/>
      <dgm:t>
        <a:bodyPr/>
        <a:lstStyle/>
        <a:p>
          <a:endParaRPr lang="ru-RU"/>
        </a:p>
      </dgm:t>
    </dgm:pt>
    <dgm:pt modelId="{2C56C610-2F32-4FB4-ABD0-8FDE2C4FEFC5}">
      <dgm:prSet phldrT="[Текст]" custT="1"/>
      <dgm:spPr/>
      <dgm:t>
        <a:bodyPr/>
        <a:lstStyle/>
        <a:p>
          <a:r>
            <a:rPr lang="ru-RU" sz="2000" dirty="0">
              <a:latin typeface="Arial" panose="020B0604020202020204" pitchFamily="34" charset="0"/>
              <a:cs typeface="Arial" panose="020B0604020202020204" pitchFamily="34" charset="0"/>
            </a:rPr>
            <a:t>Федеральные законы (перечислить)</a:t>
          </a:r>
        </a:p>
      </dgm:t>
    </dgm:pt>
    <dgm:pt modelId="{ADBBF095-EE56-4E01-9E4A-5C0CC61BBA38}" type="parTrans" cxnId="{C18658F1-4AD5-41E9-BACF-A588180173ED}">
      <dgm:prSet/>
      <dgm:spPr/>
      <dgm:t>
        <a:bodyPr/>
        <a:lstStyle/>
        <a:p>
          <a:endParaRPr lang="ru-RU"/>
        </a:p>
      </dgm:t>
    </dgm:pt>
    <dgm:pt modelId="{EF8A7991-45B3-4CE9-84B8-5CBFC205BB65}" type="sibTrans" cxnId="{C18658F1-4AD5-41E9-BACF-A588180173ED}">
      <dgm:prSet/>
      <dgm:spPr/>
      <dgm:t>
        <a:bodyPr/>
        <a:lstStyle/>
        <a:p>
          <a:endParaRPr lang="ru-RU"/>
        </a:p>
      </dgm:t>
    </dgm:pt>
    <dgm:pt modelId="{9855A405-A060-48A8-BBAF-FE16745B5582}">
      <dgm:prSet phldrT="[Текст]" custT="1"/>
      <dgm:spPr/>
      <dgm:t>
        <a:bodyPr/>
        <a:lstStyle/>
        <a:p>
          <a:r>
            <a:rPr lang="ru-RU" sz="2000" dirty="0">
              <a:latin typeface="Arial" panose="020B0604020202020204" pitchFamily="34" charset="0"/>
              <a:cs typeface="Arial" panose="020B0604020202020204" pitchFamily="34" charset="0"/>
            </a:rPr>
            <a:t>Законы субъектов (перечислить)</a:t>
          </a:r>
        </a:p>
      </dgm:t>
    </dgm:pt>
    <dgm:pt modelId="{AF86EF36-9C09-440A-BEE1-D05912408709}" type="parTrans" cxnId="{F098A333-91B8-43BC-9C9F-0B94139077C9}">
      <dgm:prSet/>
      <dgm:spPr/>
      <dgm:t>
        <a:bodyPr/>
        <a:lstStyle/>
        <a:p>
          <a:endParaRPr lang="ru-RU"/>
        </a:p>
      </dgm:t>
    </dgm:pt>
    <dgm:pt modelId="{6580424C-08B9-4A10-9ACA-74FB2E567EC1}" type="sibTrans" cxnId="{F098A333-91B8-43BC-9C9F-0B94139077C9}">
      <dgm:prSet/>
      <dgm:spPr/>
      <dgm:t>
        <a:bodyPr/>
        <a:lstStyle/>
        <a:p>
          <a:endParaRPr lang="ru-RU"/>
        </a:p>
      </dgm:t>
    </dgm:pt>
    <dgm:pt modelId="{2D959A3F-53BD-4505-8257-6F2A31EBC79D}">
      <dgm:prSet custT="1"/>
      <dgm:spPr/>
      <dgm:t>
        <a:bodyPr/>
        <a:lstStyle/>
        <a:p>
          <a:r>
            <a:rPr lang="ru-RU" sz="2000" dirty="0">
              <a:latin typeface="Arial" panose="020B0604020202020204" pitchFamily="34" charset="0"/>
              <a:cs typeface="Arial" panose="020B0604020202020204" pitchFamily="34" charset="0"/>
            </a:rPr>
            <a:t>Иное</a:t>
          </a:r>
        </a:p>
      </dgm:t>
    </dgm:pt>
    <dgm:pt modelId="{95934D7E-EB10-493F-B095-3AE49E6DCC4E}" type="parTrans" cxnId="{16281188-524D-4126-8C86-FD6116B5EA15}">
      <dgm:prSet/>
      <dgm:spPr/>
      <dgm:t>
        <a:bodyPr/>
        <a:lstStyle/>
        <a:p>
          <a:endParaRPr lang="ru-RU"/>
        </a:p>
      </dgm:t>
    </dgm:pt>
    <dgm:pt modelId="{D9773CB0-6E46-433C-90A3-D19DC3EA9348}" type="sibTrans" cxnId="{16281188-524D-4126-8C86-FD6116B5EA15}">
      <dgm:prSet/>
      <dgm:spPr/>
      <dgm:t>
        <a:bodyPr/>
        <a:lstStyle/>
        <a:p>
          <a:endParaRPr lang="ru-RU"/>
        </a:p>
      </dgm:t>
    </dgm:pt>
    <dgm:pt modelId="{D8B46527-5C32-45A0-9274-BB0A7412586B}" type="pres">
      <dgm:prSet presAssocID="{6642F822-8608-4E22-A5C8-87738ECA2DB6}" presName="compositeShape" presStyleCnt="0">
        <dgm:presLayoutVars>
          <dgm:dir/>
          <dgm:resizeHandles/>
        </dgm:presLayoutVars>
      </dgm:prSet>
      <dgm:spPr/>
    </dgm:pt>
    <dgm:pt modelId="{FFBB8588-649E-4639-9911-10AE2AF1D4F7}" type="pres">
      <dgm:prSet presAssocID="{6642F822-8608-4E22-A5C8-87738ECA2DB6}" presName="pyramid" presStyleLbl="node1" presStyleIdx="0" presStyleCnt="1" custLinFactNeighborX="1441" custLinFactNeighborY="7577"/>
      <dgm:spPr/>
    </dgm:pt>
    <dgm:pt modelId="{2175694A-F2D3-495A-BB33-CC526C01982B}" type="pres">
      <dgm:prSet presAssocID="{6642F822-8608-4E22-A5C8-87738ECA2DB6}" presName="theList" presStyleCnt="0"/>
      <dgm:spPr/>
    </dgm:pt>
    <dgm:pt modelId="{81677CFE-ED87-401A-AEEE-63D103CACDA7}" type="pres">
      <dgm:prSet presAssocID="{13AE503B-994B-4A26-893B-8667805E8184}" presName="aNode" presStyleLbl="fgAcc1" presStyleIdx="0" presStyleCnt="4">
        <dgm:presLayoutVars>
          <dgm:bulletEnabled val="1"/>
        </dgm:presLayoutVars>
      </dgm:prSet>
      <dgm:spPr/>
    </dgm:pt>
    <dgm:pt modelId="{C255B6E9-DBFE-4B4A-8E68-296B3F71F42D}" type="pres">
      <dgm:prSet presAssocID="{13AE503B-994B-4A26-893B-8667805E8184}" presName="aSpace" presStyleCnt="0"/>
      <dgm:spPr/>
    </dgm:pt>
    <dgm:pt modelId="{10B841D6-143A-4443-A3AB-33B959483E29}" type="pres">
      <dgm:prSet presAssocID="{2C56C610-2F32-4FB4-ABD0-8FDE2C4FEFC5}" presName="aNode" presStyleLbl="fgAcc1" presStyleIdx="1" presStyleCnt="4">
        <dgm:presLayoutVars>
          <dgm:bulletEnabled val="1"/>
        </dgm:presLayoutVars>
      </dgm:prSet>
      <dgm:spPr/>
    </dgm:pt>
    <dgm:pt modelId="{6B8FC2E5-AB32-4C77-8B43-979112369BB4}" type="pres">
      <dgm:prSet presAssocID="{2C56C610-2F32-4FB4-ABD0-8FDE2C4FEFC5}" presName="aSpace" presStyleCnt="0"/>
      <dgm:spPr/>
    </dgm:pt>
    <dgm:pt modelId="{6ECAEFAA-28BA-48D4-8A8E-6AC4C0D2F4CA}" type="pres">
      <dgm:prSet presAssocID="{9855A405-A060-48A8-BBAF-FE16745B5582}" presName="aNode" presStyleLbl="fgAcc1" presStyleIdx="2" presStyleCnt="4">
        <dgm:presLayoutVars>
          <dgm:bulletEnabled val="1"/>
        </dgm:presLayoutVars>
      </dgm:prSet>
      <dgm:spPr/>
    </dgm:pt>
    <dgm:pt modelId="{9BE0DA80-8F9D-4F9D-BC57-07F398AA8E1A}" type="pres">
      <dgm:prSet presAssocID="{9855A405-A060-48A8-BBAF-FE16745B5582}" presName="aSpace" presStyleCnt="0"/>
      <dgm:spPr/>
    </dgm:pt>
    <dgm:pt modelId="{952638E5-F3DA-46EF-9961-04C4CF325806}" type="pres">
      <dgm:prSet presAssocID="{2D959A3F-53BD-4505-8257-6F2A31EBC79D}" presName="aNode" presStyleLbl="fgAcc1" presStyleIdx="3" presStyleCnt="4" custLinFactNeighborX="-1284" custLinFactNeighborY="-13481">
        <dgm:presLayoutVars>
          <dgm:bulletEnabled val="1"/>
        </dgm:presLayoutVars>
      </dgm:prSet>
      <dgm:spPr/>
    </dgm:pt>
    <dgm:pt modelId="{22FE5313-8804-43E4-89BB-38BCE1760B31}" type="pres">
      <dgm:prSet presAssocID="{2D959A3F-53BD-4505-8257-6F2A31EBC79D}" presName="aSpace" presStyleCnt="0"/>
      <dgm:spPr/>
    </dgm:pt>
  </dgm:ptLst>
  <dgm:cxnLst>
    <dgm:cxn modelId="{60873B10-F669-40D5-93A9-59522B13148D}" srcId="{6642F822-8608-4E22-A5C8-87738ECA2DB6}" destId="{13AE503B-994B-4A26-893B-8667805E8184}" srcOrd="0" destOrd="0" parTransId="{22113C0D-C082-4FCF-AD49-272D722B66D3}" sibTransId="{FEB8EB0E-EDF4-4C42-B472-4B5A936D7D4F}"/>
    <dgm:cxn modelId="{F098A333-91B8-43BC-9C9F-0B94139077C9}" srcId="{6642F822-8608-4E22-A5C8-87738ECA2DB6}" destId="{9855A405-A060-48A8-BBAF-FE16745B5582}" srcOrd="2" destOrd="0" parTransId="{AF86EF36-9C09-440A-BEE1-D05912408709}" sibTransId="{6580424C-08B9-4A10-9ACA-74FB2E567EC1}"/>
    <dgm:cxn modelId="{43FFB536-F864-4CA9-A14F-5014F11299C8}" type="presOf" srcId="{6642F822-8608-4E22-A5C8-87738ECA2DB6}" destId="{D8B46527-5C32-45A0-9274-BB0A7412586B}" srcOrd="0" destOrd="0" presId="urn:microsoft.com/office/officeart/2005/8/layout/pyramid2"/>
    <dgm:cxn modelId="{1B2B4B5E-5C4E-4212-9F4C-A974D9E33647}" type="presOf" srcId="{9855A405-A060-48A8-BBAF-FE16745B5582}" destId="{6ECAEFAA-28BA-48D4-8A8E-6AC4C0D2F4CA}" srcOrd="0" destOrd="0" presId="urn:microsoft.com/office/officeart/2005/8/layout/pyramid2"/>
    <dgm:cxn modelId="{DDB2CB60-DE1C-4C9A-8D8A-3CAAD7FE50DC}" type="presOf" srcId="{2D959A3F-53BD-4505-8257-6F2A31EBC79D}" destId="{952638E5-F3DA-46EF-9961-04C4CF325806}" srcOrd="0" destOrd="0" presId="urn:microsoft.com/office/officeart/2005/8/layout/pyramid2"/>
    <dgm:cxn modelId="{16281188-524D-4126-8C86-FD6116B5EA15}" srcId="{6642F822-8608-4E22-A5C8-87738ECA2DB6}" destId="{2D959A3F-53BD-4505-8257-6F2A31EBC79D}" srcOrd="3" destOrd="0" parTransId="{95934D7E-EB10-493F-B095-3AE49E6DCC4E}" sibTransId="{D9773CB0-6E46-433C-90A3-D19DC3EA9348}"/>
    <dgm:cxn modelId="{2A067CB6-6684-44B7-B873-A4AE119D374B}" type="presOf" srcId="{2C56C610-2F32-4FB4-ABD0-8FDE2C4FEFC5}" destId="{10B841D6-143A-4443-A3AB-33B959483E29}" srcOrd="0" destOrd="0" presId="urn:microsoft.com/office/officeart/2005/8/layout/pyramid2"/>
    <dgm:cxn modelId="{C18658F1-4AD5-41E9-BACF-A588180173ED}" srcId="{6642F822-8608-4E22-A5C8-87738ECA2DB6}" destId="{2C56C610-2F32-4FB4-ABD0-8FDE2C4FEFC5}" srcOrd="1" destOrd="0" parTransId="{ADBBF095-EE56-4E01-9E4A-5C0CC61BBA38}" sibTransId="{EF8A7991-45B3-4CE9-84B8-5CBFC205BB65}"/>
    <dgm:cxn modelId="{BD4054F9-B2DB-424F-8397-C29AE2D0B385}" type="presOf" srcId="{13AE503B-994B-4A26-893B-8667805E8184}" destId="{81677CFE-ED87-401A-AEEE-63D103CACDA7}" srcOrd="0" destOrd="0" presId="urn:microsoft.com/office/officeart/2005/8/layout/pyramid2"/>
    <dgm:cxn modelId="{B060832C-E8A3-4744-A196-E6AE8DC9DC26}" type="presParOf" srcId="{D8B46527-5C32-45A0-9274-BB0A7412586B}" destId="{FFBB8588-649E-4639-9911-10AE2AF1D4F7}" srcOrd="0" destOrd="0" presId="urn:microsoft.com/office/officeart/2005/8/layout/pyramid2"/>
    <dgm:cxn modelId="{D24C6E04-489A-4220-A011-479B75B63F28}" type="presParOf" srcId="{D8B46527-5C32-45A0-9274-BB0A7412586B}" destId="{2175694A-F2D3-495A-BB33-CC526C01982B}" srcOrd="1" destOrd="0" presId="urn:microsoft.com/office/officeart/2005/8/layout/pyramid2"/>
    <dgm:cxn modelId="{B647FB5C-C0A8-409E-90F2-4A713AB794E4}" type="presParOf" srcId="{2175694A-F2D3-495A-BB33-CC526C01982B}" destId="{81677CFE-ED87-401A-AEEE-63D103CACDA7}" srcOrd="0" destOrd="0" presId="urn:microsoft.com/office/officeart/2005/8/layout/pyramid2"/>
    <dgm:cxn modelId="{757DB8FF-DB01-4D18-9BBD-81B850145D01}" type="presParOf" srcId="{2175694A-F2D3-495A-BB33-CC526C01982B}" destId="{C255B6E9-DBFE-4B4A-8E68-296B3F71F42D}" srcOrd="1" destOrd="0" presId="urn:microsoft.com/office/officeart/2005/8/layout/pyramid2"/>
    <dgm:cxn modelId="{3569CD36-BE2C-40A7-950B-338F9FF6D764}" type="presParOf" srcId="{2175694A-F2D3-495A-BB33-CC526C01982B}" destId="{10B841D6-143A-4443-A3AB-33B959483E29}" srcOrd="2" destOrd="0" presId="urn:microsoft.com/office/officeart/2005/8/layout/pyramid2"/>
    <dgm:cxn modelId="{9F476045-8774-4838-B18A-CFD2F1B58996}" type="presParOf" srcId="{2175694A-F2D3-495A-BB33-CC526C01982B}" destId="{6B8FC2E5-AB32-4C77-8B43-979112369BB4}" srcOrd="3" destOrd="0" presId="urn:microsoft.com/office/officeart/2005/8/layout/pyramid2"/>
    <dgm:cxn modelId="{8DC8FCA7-48E3-4E14-9F7A-5547A785B86A}" type="presParOf" srcId="{2175694A-F2D3-495A-BB33-CC526C01982B}" destId="{6ECAEFAA-28BA-48D4-8A8E-6AC4C0D2F4CA}" srcOrd="4" destOrd="0" presId="urn:microsoft.com/office/officeart/2005/8/layout/pyramid2"/>
    <dgm:cxn modelId="{E08BB031-6806-4BEA-A46F-E0C26ACB91D3}" type="presParOf" srcId="{2175694A-F2D3-495A-BB33-CC526C01982B}" destId="{9BE0DA80-8F9D-4F9D-BC57-07F398AA8E1A}" srcOrd="5" destOrd="0" presId="urn:microsoft.com/office/officeart/2005/8/layout/pyramid2"/>
    <dgm:cxn modelId="{94B6385F-E581-49BE-9D72-E0C313101242}" type="presParOf" srcId="{2175694A-F2D3-495A-BB33-CC526C01982B}" destId="{952638E5-F3DA-46EF-9961-04C4CF325806}" srcOrd="6" destOrd="0" presId="urn:microsoft.com/office/officeart/2005/8/layout/pyramid2"/>
    <dgm:cxn modelId="{333B9F4E-9E61-45FB-97BA-311A833EACAC}" type="presParOf" srcId="{2175694A-F2D3-495A-BB33-CC526C01982B}" destId="{22FE5313-8804-43E4-89BB-38BCE1760B31}"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B8588-649E-4639-9911-10AE2AF1D4F7}">
      <dsp:nvSpPr>
        <dsp:cNvPr id="0" name=""/>
        <dsp:cNvSpPr/>
      </dsp:nvSpPr>
      <dsp:spPr>
        <a:xfrm>
          <a:off x="900194" y="0"/>
          <a:ext cx="4752621" cy="4752621"/>
        </a:xfrm>
        <a:prstGeom prst="triangle">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77CFE-ED87-401A-AEEE-63D103CACDA7}">
      <dsp:nvSpPr>
        <dsp:cNvPr id="0" name=""/>
        <dsp:cNvSpPr/>
      </dsp:nvSpPr>
      <dsp:spPr>
        <a:xfrm>
          <a:off x="3208019" y="475726"/>
          <a:ext cx="3089204" cy="844704"/>
        </a:xfrm>
        <a:prstGeom prst="roundRect">
          <a:avLst/>
        </a:prstGeom>
        <a:solidFill>
          <a:schemeClr val="lt1">
            <a:alpha val="9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Arial" panose="020B0604020202020204" pitchFamily="34" charset="0"/>
              <a:cs typeface="Arial" panose="020B0604020202020204" pitchFamily="34" charset="0"/>
            </a:rPr>
            <a:t>Конституция РФ</a:t>
          </a:r>
        </a:p>
      </dsp:txBody>
      <dsp:txXfrm>
        <a:off x="3249254" y="516961"/>
        <a:ext cx="3006734" cy="762234"/>
      </dsp:txXfrm>
    </dsp:sp>
    <dsp:sp modelId="{10B841D6-143A-4443-A3AB-33B959483E29}">
      <dsp:nvSpPr>
        <dsp:cNvPr id="0" name=""/>
        <dsp:cNvSpPr/>
      </dsp:nvSpPr>
      <dsp:spPr>
        <a:xfrm>
          <a:off x="3208019" y="1426018"/>
          <a:ext cx="3089204" cy="844704"/>
        </a:xfrm>
        <a:prstGeom prst="roundRect">
          <a:avLst/>
        </a:prstGeom>
        <a:solidFill>
          <a:schemeClr val="lt1">
            <a:alpha val="90000"/>
            <a:hueOff val="0"/>
            <a:satOff val="0"/>
            <a:lumOff val="0"/>
            <a:alphaOff val="0"/>
          </a:schemeClr>
        </a:solidFill>
        <a:ln w="12700" cap="flat" cmpd="sng" algn="ctr">
          <a:solidFill>
            <a:schemeClr val="accent3">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Arial" panose="020B0604020202020204" pitchFamily="34" charset="0"/>
              <a:cs typeface="Arial" panose="020B0604020202020204" pitchFamily="34" charset="0"/>
            </a:rPr>
            <a:t>Федеральные законы (перечислить)</a:t>
          </a:r>
        </a:p>
      </dsp:txBody>
      <dsp:txXfrm>
        <a:off x="3249254" y="1467253"/>
        <a:ext cx="3006734" cy="762234"/>
      </dsp:txXfrm>
    </dsp:sp>
    <dsp:sp modelId="{6ECAEFAA-28BA-48D4-8A8E-6AC4C0D2F4CA}">
      <dsp:nvSpPr>
        <dsp:cNvPr id="0" name=""/>
        <dsp:cNvSpPr/>
      </dsp:nvSpPr>
      <dsp:spPr>
        <a:xfrm>
          <a:off x="3208019" y="2376311"/>
          <a:ext cx="3089204" cy="844704"/>
        </a:xfrm>
        <a:prstGeom prst="roundRect">
          <a:avLst/>
        </a:prstGeom>
        <a:solidFill>
          <a:schemeClr val="lt1">
            <a:alpha val="90000"/>
            <a:hueOff val="0"/>
            <a:satOff val="0"/>
            <a:lumOff val="0"/>
            <a:alphaOff val="0"/>
          </a:schemeClr>
        </a:solidFill>
        <a:ln w="12700" cap="flat" cmpd="sng" algn="ctr">
          <a:solidFill>
            <a:schemeClr val="accent3">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Arial" panose="020B0604020202020204" pitchFamily="34" charset="0"/>
              <a:cs typeface="Arial" panose="020B0604020202020204" pitchFamily="34" charset="0"/>
            </a:rPr>
            <a:t>Законы субъектов (перечислить)</a:t>
          </a:r>
        </a:p>
      </dsp:txBody>
      <dsp:txXfrm>
        <a:off x="3249254" y="2417546"/>
        <a:ext cx="3006734" cy="762234"/>
      </dsp:txXfrm>
    </dsp:sp>
    <dsp:sp modelId="{952638E5-F3DA-46EF-9961-04C4CF325806}">
      <dsp:nvSpPr>
        <dsp:cNvPr id="0" name=""/>
        <dsp:cNvSpPr/>
      </dsp:nvSpPr>
      <dsp:spPr>
        <a:xfrm>
          <a:off x="3168354" y="3312369"/>
          <a:ext cx="3089204" cy="844704"/>
        </a:xfrm>
        <a:prstGeom prst="roundRect">
          <a:avLst/>
        </a:prstGeom>
        <a:solidFill>
          <a:schemeClr val="lt1">
            <a:alpha val="90000"/>
            <a:hueOff val="0"/>
            <a:satOff val="0"/>
            <a:lumOff val="0"/>
            <a:alphaOff val="0"/>
          </a:schemeClr>
        </a:solidFill>
        <a:ln w="12700" cap="flat" cmpd="sng" algn="ctr">
          <a:solidFill>
            <a:schemeClr val="accent3">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Arial" panose="020B0604020202020204" pitchFamily="34" charset="0"/>
              <a:cs typeface="Arial" panose="020B0604020202020204" pitchFamily="34" charset="0"/>
            </a:rPr>
            <a:t>Иное</a:t>
          </a:r>
        </a:p>
      </dsp:txBody>
      <dsp:txXfrm>
        <a:off x="3209589" y="3353604"/>
        <a:ext cx="3006734" cy="7622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CBE447-B2E7-4E4A-AB3F-117BB499D950}" type="datetimeFigureOut">
              <a:rPr lang="ru-RU" smtClean="0"/>
              <a:pPr/>
              <a:t>25.05.2026</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A09C3-183D-47BC-89D6-71C64F36E06C}" type="slidenum">
              <a:rPr lang="ru-RU" smtClean="0"/>
              <a:pPr/>
              <a:t>‹#›</a:t>
            </a:fld>
            <a:endParaRPr lang="ru-RU"/>
          </a:p>
        </p:txBody>
      </p:sp>
    </p:spTree>
    <p:extLst>
      <p:ext uri="{BB962C8B-B14F-4D97-AF65-F5344CB8AC3E}">
        <p14:creationId xmlns:p14="http://schemas.microsoft.com/office/powerpoint/2010/main" val="4138540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5E1DC4-C589-42BB-A9ED-6B034A7D590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3ED4015-1287-49CF-A3B7-9FD2718D3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7CB7F16-B6E5-49DF-A76C-508BC2F21B67}"/>
              </a:ext>
            </a:extLst>
          </p:cNvPr>
          <p:cNvSpPr>
            <a:spLocks noGrp="1"/>
          </p:cNvSpPr>
          <p:nvPr>
            <p:ph type="dt" sz="half" idx="10"/>
          </p:nvPr>
        </p:nvSpPr>
        <p:spPr/>
        <p:txBody>
          <a:bodyPr/>
          <a:lstStyle/>
          <a:p>
            <a:fld id="{84A2FCC6-CF48-4AE0-83B9-357DF32AFE53}" type="datetimeFigureOut">
              <a:rPr lang="ru-RU" smtClean="0"/>
              <a:pPr/>
              <a:t>25.05.2026</a:t>
            </a:fld>
            <a:endParaRPr lang="ru-RU"/>
          </a:p>
        </p:txBody>
      </p:sp>
      <p:sp>
        <p:nvSpPr>
          <p:cNvPr id="5" name="Нижний колонтитул 4">
            <a:extLst>
              <a:ext uri="{FF2B5EF4-FFF2-40B4-BE49-F238E27FC236}">
                <a16:creationId xmlns:a16="http://schemas.microsoft.com/office/drawing/2014/main" id="{BD7501AB-8826-47D5-95CC-8041D149BBF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F8463B5-474E-47CB-A729-44B3F90D57C8}"/>
              </a:ext>
            </a:extLst>
          </p:cNvPr>
          <p:cNvSpPr>
            <a:spLocks noGrp="1"/>
          </p:cNvSpPr>
          <p:nvPr>
            <p:ph type="sldNum" sz="quarter" idx="12"/>
          </p:nvPr>
        </p:nvSpPr>
        <p:spPr/>
        <p:txBody>
          <a:bodyPr/>
          <a:lstStyle/>
          <a:p>
            <a:fld id="{F11013F8-E77F-4A63-9E3F-706CC3730540}" type="slidenum">
              <a:rPr lang="ru-RU" smtClean="0"/>
              <a:pPr/>
              <a:t>‹#›</a:t>
            </a:fld>
            <a:endParaRPr lang="ru-RU"/>
          </a:p>
        </p:txBody>
      </p:sp>
      <p:pic>
        <p:nvPicPr>
          <p:cNvPr id="8" name="Рисунок 7">
            <a:extLst>
              <a:ext uri="{FF2B5EF4-FFF2-40B4-BE49-F238E27FC236}">
                <a16:creationId xmlns:a16="http://schemas.microsoft.com/office/drawing/2014/main" id="{B746E792-ACCD-4B7F-80C9-7A384B47DC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9537" y="0"/>
            <a:ext cx="7612926" cy="6858000"/>
          </a:xfrm>
          <a:prstGeom prst="rect">
            <a:avLst/>
          </a:prstGeom>
        </p:spPr>
      </p:pic>
    </p:spTree>
    <p:extLst>
      <p:ext uri="{BB962C8B-B14F-4D97-AF65-F5344CB8AC3E}">
        <p14:creationId xmlns:p14="http://schemas.microsoft.com/office/powerpoint/2010/main" val="81030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34245B-FD68-41FA-BA68-3F98B773DA4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DA4C81A-CEB1-4721-B12F-A2765861292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C193DED-D7F9-45F0-865E-15B94547100A}"/>
              </a:ext>
            </a:extLst>
          </p:cNvPr>
          <p:cNvSpPr>
            <a:spLocks noGrp="1"/>
          </p:cNvSpPr>
          <p:nvPr>
            <p:ph type="dt" sz="half" idx="10"/>
          </p:nvPr>
        </p:nvSpPr>
        <p:spPr/>
        <p:txBody>
          <a:bodyPr/>
          <a:lstStyle/>
          <a:p>
            <a:fld id="{84A2FCC6-CF48-4AE0-83B9-357DF32AFE53}" type="datetimeFigureOut">
              <a:rPr lang="ru-RU" smtClean="0"/>
              <a:pPr/>
              <a:t>25.05.2026</a:t>
            </a:fld>
            <a:endParaRPr lang="ru-RU"/>
          </a:p>
        </p:txBody>
      </p:sp>
      <p:sp>
        <p:nvSpPr>
          <p:cNvPr id="5" name="Нижний колонтитул 4">
            <a:extLst>
              <a:ext uri="{FF2B5EF4-FFF2-40B4-BE49-F238E27FC236}">
                <a16:creationId xmlns:a16="http://schemas.microsoft.com/office/drawing/2014/main" id="{9E922BCC-EB18-4E57-865E-1A019C4C23D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B93F9D2-B3C1-45F6-93E0-488D644B77E4}"/>
              </a:ext>
            </a:extLst>
          </p:cNvPr>
          <p:cNvSpPr>
            <a:spLocks noGrp="1"/>
          </p:cNvSpPr>
          <p:nvPr>
            <p:ph type="sldNum" sz="quarter" idx="12"/>
          </p:nvPr>
        </p:nvSpPr>
        <p:spPr/>
        <p:txBody>
          <a:bodyPr/>
          <a:lstStyle/>
          <a:p>
            <a:fld id="{F11013F8-E77F-4A63-9E3F-706CC3730540}" type="slidenum">
              <a:rPr lang="ru-RU" smtClean="0"/>
              <a:pPr/>
              <a:t>‹#›</a:t>
            </a:fld>
            <a:endParaRPr lang="ru-RU"/>
          </a:p>
        </p:txBody>
      </p:sp>
      <p:pic>
        <p:nvPicPr>
          <p:cNvPr id="7" name="Рисунок 6">
            <a:extLst>
              <a:ext uri="{FF2B5EF4-FFF2-40B4-BE49-F238E27FC236}">
                <a16:creationId xmlns:a16="http://schemas.microsoft.com/office/drawing/2014/main" id="{BD338E27-114E-407F-9664-34CFD2912275}"/>
              </a:ext>
            </a:extLst>
          </p:cNvPr>
          <p:cNvPicPr>
            <a:picLocks noChangeAspect="1"/>
          </p:cNvPicPr>
          <p:nvPr userDrawn="1"/>
        </p:nvPicPr>
        <p:blipFill>
          <a:blip r:embed="rId2"/>
          <a:stretch>
            <a:fillRect/>
          </a:stretch>
        </p:blipFill>
        <p:spPr>
          <a:xfrm>
            <a:off x="2292096" y="0"/>
            <a:ext cx="7607808" cy="6858000"/>
          </a:xfrm>
          <a:prstGeom prst="rect">
            <a:avLst/>
          </a:prstGeom>
        </p:spPr>
      </p:pic>
    </p:spTree>
    <p:extLst>
      <p:ext uri="{BB962C8B-B14F-4D97-AF65-F5344CB8AC3E}">
        <p14:creationId xmlns:p14="http://schemas.microsoft.com/office/powerpoint/2010/main" val="378236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D7E6C26-E270-4F74-B213-6426AE12F47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8031873-5D0B-4F25-A8B7-D8D78120961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58088AD-3C03-477F-A065-97E71E090410}"/>
              </a:ext>
            </a:extLst>
          </p:cNvPr>
          <p:cNvSpPr>
            <a:spLocks noGrp="1"/>
          </p:cNvSpPr>
          <p:nvPr>
            <p:ph type="dt" sz="half" idx="10"/>
          </p:nvPr>
        </p:nvSpPr>
        <p:spPr/>
        <p:txBody>
          <a:bodyPr/>
          <a:lstStyle/>
          <a:p>
            <a:fld id="{84A2FCC6-CF48-4AE0-83B9-357DF32AFE53}" type="datetimeFigureOut">
              <a:rPr lang="ru-RU" smtClean="0"/>
              <a:pPr/>
              <a:t>25.05.2026</a:t>
            </a:fld>
            <a:endParaRPr lang="ru-RU"/>
          </a:p>
        </p:txBody>
      </p:sp>
      <p:sp>
        <p:nvSpPr>
          <p:cNvPr id="5" name="Нижний колонтитул 4">
            <a:extLst>
              <a:ext uri="{FF2B5EF4-FFF2-40B4-BE49-F238E27FC236}">
                <a16:creationId xmlns:a16="http://schemas.microsoft.com/office/drawing/2014/main" id="{9EB95868-98AE-4A13-AE0F-76E14CC1FA9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B86BEE3-EB49-45EA-B582-56C1AAFE7AAD}"/>
              </a:ext>
            </a:extLst>
          </p:cNvPr>
          <p:cNvSpPr>
            <a:spLocks noGrp="1"/>
          </p:cNvSpPr>
          <p:nvPr>
            <p:ph type="sldNum" sz="quarter" idx="12"/>
          </p:nvPr>
        </p:nvSpPr>
        <p:spPr/>
        <p:txBody>
          <a:bodyPr/>
          <a:lstStyle/>
          <a:p>
            <a:fld id="{F11013F8-E77F-4A63-9E3F-706CC3730540}" type="slidenum">
              <a:rPr lang="ru-RU" smtClean="0"/>
              <a:pPr/>
              <a:t>‹#›</a:t>
            </a:fld>
            <a:endParaRPr lang="ru-RU"/>
          </a:p>
        </p:txBody>
      </p:sp>
      <p:pic>
        <p:nvPicPr>
          <p:cNvPr id="7" name="Рисунок 6">
            <a:extLst>
              <a:ext uri="{FF2B5EF4-FFF2-40B4-BE49-F238E27FC236}">
                <a16:creationId xmlns:a16="http://schemas.microsoft.com/office/drawing/2014/main" id="{784C1ADE-EA94-4D4D-A587-37C1D97E8D26}"/>
              </a:ext>
            </a:extLst>
          </p:cNvPr>
          <p:cNvPicPr>
            <a:picLocks noChangeAspect="1"/>
          </p:cNvPicPr>
          <p:nvPr userDrawn="1"/>
        </p:nvPicPr>
        <p:blipFill>
          <a:blip r:embed="rId2"/>
          <a:stretch>
            <a:fillRect/>
          </a:stretch>
        </p:blipFill>
        <p:spPr>
          <a:xfrm>
            <a:off x="2292096" y="0"/>
            <a:ext cx="7607808" cy="6858000"/>
          </a:xfrm>
          <a:prstGeom prst="rect">
            <a:avLst/>
          </a:prstGeom>
        </p:spPr>
      </p:pic>
    </p:spTree>
    <p:extLst>
      <p:ext uri="{BB962C8B-B14F-4D97-AF65-F5344CB8AC3E}">
        <p14:creationId xmlns:p14="http://schemas.microsoft.com/office/powerpoint/2010/main" val="192231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77813"/>
            <a:ext cx="10363200" cy="1143000"/>
          </a:xfrm>
        </p:spPr>
        <p:txBody>
          <a:bodyPr/>
          <a:lstStyle/>
          <a:p>
            <a:r>
              <a:rPr lang="ru-RU"/>
              <a:t>Образец заголовка</a:t>
            </a:r>
          </a:p>
        </p:txBody>
      </p:sp>
      <p:pic>
        <p:nvPicPr>
          <p:cNvPr id="7" name="Рисунок 6">
            <a:extLst>
              <a:ext uri="{FF2B5EF4-FFF2-40B4-BE49-F238E27FC236}">
                <a16:creationId xmlns:a16="http://schemas.microsoft.com/office/drawing/2014/main" id="{57327936-9F96-4865-A0CB-1B7672DE2FFB}"/>
              </a:ext>
            </a:extLst>
          </p:cNvPr>
          <p:cNvPicPr>
            <a:picLocks noChangeAspect="1"/>
          </p:cNvPicPr>
          <p:nvPr userDrawn="1"/>
        </p:nvPicPr>
        <p:blipFill>
          <a:blip r:embed="rId2"/>
          <a:stretch>
            <a:fillRect/>
          </a:stretch>
        </p:blipFill>
        <p:spPr>
          <a:xfrm>
            <a:off x="2292096" y="0"/>
            <a:ext cx="7607808" cy="6858000"/>
          </a:xfrm>
          <a:prstGeom prst="rect">
            <a:avLst/>
          </a:prstGeom>
        </p:spPr>
      </p:pic>
      <p:sp>
        <p:nvSpPr>
          <p:cNvPr id="3" name="Таблица 2"/>
          <p:cNvSpPr>
            <a:spLocks noGrp="1"/>
          </p:cNvSpPr>
          <p:nvPr>
            <p:ph type="tbl" idx="1"/>
          </p:nvPr>
        </p:nvSpPr>
        <p:spPr>
          <a:xfrm>
            <a:off x="1219200" y="1600201"/>
            <a:ext cx="10363200" cy="4530725"/>
          </a:xfrm>
        </p:spPr>
        <p:txBody>
          <a:bodyPr/>
          <a:lstStyle/>
          <a:p>
            <a:pPr lvl="0"/>
            <a:endParaRPr lang="ru-RU" noProof="0" dirty="0"/>
          </a:p>
        </p:txBody>
      </p:sp>
      <p:sp>
        <p:nvSpPr>
          <p:cNvPr id="4" name="Дата 3">
            <a:extLst>
              <a:ext uri="{FF2B5EF4-FFF2-40B4-BE49-F238E27FC236}">
                <a16:creationId xmlns:a16="http://schemas.microsoft.com/office/drawing/2014/main" id="{2F663E2D-CF00-480F-8673-ED1269CD673B}"/>
              </a:ext>
            </a:extLst>
          </p:cNvPr>
          <p:cNvSpPr>
            <a:spLocks noGrp="1"/>
          </p:cNvSpPr>
          <p:nvPr>
            <p:ph type="dt" sz="half" idx="10"/>
          </p:nvPr>
        </p:nvSpPr>
        <p:spPr>
          <a:xfrm>
            <a:off x="1219200" y="6251575"/>
            <a:ext cx="2641600" cy="457200"/>
          </a:xfrm>
        </p:spPr>
        <p:txBody>
          <a:bodyPr/>
          <a:lstStyle>
            <a:lvl1pPr>
              <a:defRPr/>
            </a:lvl1pPr>
          </a:lstStyle>
          <a:p>
            <a:pPr>
              <a:defRPr/>
            </a:pPr>
            <a:fld id="{029C0552-DF78-4353-A88C-4B2C8CC8C4F0}" type="datetimeFigureOut">
              <a:rPr lang="en-US" altLang="ru-RU"/>
              <a:pPr>
                <a:defRPr/>
              </a:pPr>
              <a:t>5/25/2026</a:t>
            </a:fld>
            <a:endParaRPr lang="en-GB" altLang="ru-RU" dirty="0"/>
          </a:p>
        </p:txBody>
      </p:sp>
      <p:sp>
        <p:nvSpPr>
          <p:cNvPr id="5" name="Нижний колонтитул 4">
            <a:extLst>
              <a:ext uri="{FF2B5EF4-FFF2-40B4-BE49-F238E27FC236}">
                <a16:creationId xmlns:a16="http://schemas.microsoft.com/office/drawing/2014/main" id="{AF153429-3C27-4617-86E8-6D29FBD0F878}"/>
              </a:ext>
            </a:extLst>
          </p:cNvPr>
          <p:cNvSpPr>
            <a:spLocks noGrp="1"/>
          </p:cNvSpPr>
          <p:nvPr>
            <p:ph type="ftr" sz="quarter" idx="11"/>
          </p:nvPr>
        </p:nvSpPr>
        <p:spPr>
          <a:xfrm>
            <a:off x="4470400" y="6248400"/>
            <a:ext cx="3962400" cy="457200"/>
          </a:xfrm>
        </p:spPr>
        <p:txBody>
          <a:bodyPr/>
          <a:lstStyle>
            <a:lvl1pPr>
              <a:defRPr/>
            </a:lvl1pPr>
          </a:lstStyle>
          <a:p>
            <a:pPr>
              <a:defRPr/>
            </a:pPr>
            <a:endParaRPr lang="en-GB" altLang="ru-RU"/>
          </a:p>
        </p:txBody>
      </p:sp>
      <p:sp>
        <p:nvSpPr>
          <p:cNvPr id="6" name="Номер слайда 5">
            <a:extLst>
              <a:ext uri="{FF2B5EF4-FFF2-40B4-BE49-F238E27FC236}">
                <a16:creationId xmlns:a16="http://schemas.microsoft.com/office/drawing/2014/main" id="{6A406F95-E01F-45C4-AFDE-4BD8BC17FB1D}"/>
              </a:ext>
            </a:extLst>
          </p:cNvPr>
          <p:cNvSpPr>
            <a:spLocks noGrp="1"/>
          </p:cNvSpPr>
          <p:nvPr>
            <p:ph type="sldNum" sz="quarter" idx="12"/>
          </p:nvPr>
        </p:nvSpPr>
        <p:spPr>
          <a:xfrm>
            <a:off x="9042400" y="6248400"/>
            <a:ext cx="2540000" cy="457200"/>
          </a:xfrm>
        </p:spPr>
        <p:txBody>
          <a:bodyPr/>
          <a:lstStyle>
            <a:lvl1pPr>
              <a:defRPr smtClean="0"/>
            </a:lvl1pPr>
          </a:lstStyle>
          <a:p>
            <a:pPr>
              <a:defRPr/>
            </a:pPr>
            <a:fld id="{CC30B267-9AD8-4DE2-AC8F-0DE1E9B49B2A}" type="slidenum">
              <a:rPr lang="en-GB" altLang="ru-RU"/>
              <a:pPr>
                <a:defRPr/>
              </a:pPr>
              <a:t>‹#›</a:t>
            </a:fld>
            <a:endParaRPr lang="en-GB" altLang="ru-RU"/>
          </a:p>
        </p:txBody>
      </p:sp>
    </p:spTree>
    <p:extLst>
      <p:ext uri="{BB962C8B-B14F-4D97-AF65-F5344CB8AC3E}">
        <p14:creationId xmlns:p14="http://schemas.microsoft.com/office/powerpoint/2010/main" val="135398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1EE98D-9048-483B-BD3A-86273A89436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392DE5E-AE5F-4DC0-A3C4-1B81216897B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0349012-8BB8-45CF-8D04-4BABAB050B5E}"/>
              </a:ext>
            </a:extLst>
          </p:cNvPr>
          <p:cNvSpPr>
            <a:spLocks noGrp="1"/>
          </p:cNvSpPr>
          <p:nvPr>
            <p:ph type="dt" sz="half" idx="10"/>
          </p:nvPr>
        </p:nvSpPr>
        <p:spPr/>
        <p:txBody>
          <a:bodyPr/>
          <a:lstStyle/>
          <a:p>
            <a:fld id="{84A2FCC6-CF48-4AE0-83B9-357DF32AFE53}" type="datetimeFigureOut">
              <a:rPr lang="ru-RU" smtClean="0"/>
              <a:pPr/>
              <a:t>25.05.2026</a:t>
            </a:fld>
            <a:endParaRPr lang="ru-RU"/>
          </a:p>
        </p:txBody>
      </p:sp>
      <p:sp>
        <p:nvSpPr>
          <p:cNvPr id="5" name="Нижний колонтитул 4">
            <a:extLst>
              <a:ext uri="{FF2B5EF4-FFF2-40B4-BE49-F238E27FC236}">
                <a16:creationId xmlns:a16="http://schemas.microsoft.com/office/drawing/2014/main" id="{0B874885-21F9-4699-8EFC-09180CD7B27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21F20E7-4D27-4AF5-A384-61A2FE9424E2}"/>
              </a:ext>
            </a:extLst>
          </p:cNvPr>
          <p:cNvSpPr>
            <a:spLocks noGrp="1"/>
          </p:cNvSpPr>
          <p:nvPr>
            <p:ph type="sldNum" sz="quarter" idx="12"/>
          </p:nvPr>
        </p:nvSpPr>
        <p:spPr/>
        <p:txBody>
          <a:bodyPr/>
          <a:lstStyle/>
          <a:p>
            <a:fld id="{F11013F8-E77F-4A63-9E3F-706CC3730540}" type="slidenum">
              <a:rPr lang="ru-RU" smtClean="0"/>
              <a:pPr/>
              <a:t>‹#›</a:t>
            </a:fld>
            <a:endParaRPr lang="ru-RU"/>
          </a:p>
        </p:txBody>
      </p:sp>
      <p:pic>
        <p:nvPicPr>
          <p:cNvPr id="8" name="Рисунок 7">
            <a:extLst>
              <a:ext uri="{FF2B5EF4-FFF2-40B4-BE49-F238E27FC236}">
                <a16:creationId xmlns:a16="http://schemas.microsoft.com/office/drawing/2014/main" id="{F0910AA0-D511-4EB9-B73B-FA08FF23A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9537" y="0"/>
            <a:ext cx="7612926" cy="6858000"/>
          </a:xfrm>
          <a:prstGeom prst="rect">
            <a:avLst/>
          </a:prstGeom>
        </p:spPr>
      </p:pic>
    </p:spTree>
    <p:extLst>
      <p:ext uri="{BB962C8B-B14F-4D97-AF65-F5344CB8AC3E}">
        <p14:creationId xmlns:p14="http://schemas.microsoft.com/office/powerpoint/2010/main" val="336300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D2913D-4F95-41A5-8AE1-943807F88FC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56F5BBE-E69A-4455-9BAC-69841E29E3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1F761E8-2ECC-46DC-BB55-F1EE1B891CFA}"/>
              </a:ext>
            </a:extLst>
          </p:cNvPr>
          <p:cNvSpPr>
            <a:spLocks noGrp="1"/>
          </p:cNvSpPr>
          <p:nvPr>
            <p:ph type="dt" sz="half" idx="10"/>
          </p:nvPr>
        </p:nvSpPr>
        <p:spPr/>
        <p:txBody>
          <a:bodyPr/>
          <a:lstStyle/>
          <a:p>
            <a:fld id="{84A2FCC6-CF48-4AE0-83B9-357DF32AFE53}" type="datetimeFigureOut">
              <a:rPr lang="ru-RU" smtClean="0"/>
              <a:pPr/>
              <a:t>25.05.2026</a:t>
            </a:fld>
            <a:endParaRPr lang="ru-RU"/>
          </a:p>
        </p:txBody>
      </p:sp>
      <p:sp>
        <p:nvSpPr>
          <p:cNvPr id="5" name="Нижний колонтитул 4">
            <a:extLst>
              <a:ext uri="{FF2B5EF4-FFF2-40B4-BE49-F238E27FC236}">
                <a16:creationId xmlns:a16="http://schemas.microsoft.com/office/drawing/2014/main" id="{A34C85E0-F893-4E42-B601-C6DF60C4601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CD0649A-9E43-46CF-B348-7403A9E2F0E9}"/>
              </a:ext>
            </a:extLst>
          </p:cNvPr>
          <p:cNvSpPr>
            <a:spLocks noGrp="1"/>
          </p:cNvSpPr>
          <p:nvPr>
            <p:ph type="sldNum" sz="quarter" idx="12"/>
          </p:nvPr>
        </p:nvSpPr>
        <p:spPr/>
        <p:txBody>
          <a:bodyPr/>
          <a:lstStyle/>
          <a:p>
            <a:fld id="{F11013F8-E77F-4A63-9E3F-706CC3730540}" type="slidenum">
              <a:rPr lang="ru-RU" smtClean="0"/>
              <a:pPr/>
              <a:t>‹#›</a:t>
            </a:fld>
            <a:endParaRPr lang="ru-RU"/>
          </a:p>
        </p:txBody>
      </p:sp>
      <p:pic>
        <p:nvPicPr>
          <p:cNvPr id="8" name="Рисунок 7">
            <a:extLst>
              <a:ext uri="{FF2B5EF4-FFF2-40B4-BE49-F238E27FC236}">
                <a16:creationId xmlns:a16="http://schemas.microsoft.com/office/drawing/2014/main" id="{4954E368-A4FA-4C54-8557-32FAF9D295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9537" y="0"/>
            <a:ext cx="7612926" cy="6858000"/>
          </a:xfrm>
          <a:prstGeom prst="rect">
            <a:avLst/>
          </a:prstGeom>
        </p:spPr>
      </p:pic>
    </p:spTree>
    <p:extLst>
      <p:ext uri="{BB962C8B-B14F-4D97-AF65-F5344CB8AC3E}">
        <p14:creationId xmlns:p14="http://schemas.microsoft.com/office/powerpoint/2010/main" val="115443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8F0EE3-B063-4DDD-AB25-0BB7930C3D7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83A7CC1-4C5F-4B28-B389-402F91993914}"/>
              </a:ext>
            </a:extLst>
          </p:cNvPr>
          <p:cNvSpPr>
            <a:spLocks noGrp="1"/>
          </p:cNvSpPr>
          <p:nvPr>
            <p:ph sz="half" idx="1"/>
          </p:nvPr>
        </p:nvSpPr>
        <p:spPr>
          <a:xfrm>
            <a:off x="838200" y="1825625"/>
            <a:ext cx="5181600" cy="435133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a:extLst>
              <a:ext uri="{FF2B5EF4-FFF2-40B4-BE49-F238E27FC236}">
                <a16:creationId xmlns:a16="http://schemas.microsoft.com/office/drawing/2014/main" id="{79EA23B1-0432-496F-8400-4F0E321ADF1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A834306-C47C-4E50-9C38-83A36CAB3D18}"/>
              </a:ext>
            </a:extLst>
          </p:cNvPr>
          <p:cNvSpPr>
            <a:spLocks noGrp="1"/>
          </p:cNvSpPr>
          <p:nvPr>
            <p:ph type="dt" sz="half" idx="10"/>
          </p:nvPr>
        </p:nvSpPr>
        <p:spPr/>
        <p:txBody>
          <a:bodyPr/>
          <a:lstStyle/>
          <a:p>
            <a:fld id="{84A2FCC6-CF48-4AE0-83B9-357DF32AFE53}" type="datetimeFigureOut">
              <a:rPr lang="ru-RU" smtClean="0"/>
              <a:pPr/>
              <a:t>25.05.2026</a:t>
            </a:fld>
            <a:endParaRPr lang="ru-RU"/>
          </a:p>
        </p:txBody>
      </p:sp>
      <p:sp>
        <p:nvSpPr>
          <p:cNvPr id="6" name="Нижний колонтитул 5">
            <a:extLst>
              <a:ext uri="{FF2B5EF4-FFF2-40B4-BE49-F238E27FC236}">
                <a16:creationId xmlns:a16="http://schemas.microsoft.com/office/drawing/2014/main" id="{90016FD0-FC81-4890-B213-606A941C43B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93F1661-C99A-4458-97DB-D07A86B6D62A}"/>
              </a:ext>
            </a:extLst>
          </p:cNvPr>
          <p:cNvSpPr>
            <a:spLocks noGrp="1"/>
          </p:cNvSpPr>
          <p:nvPr>
            <p:ph type="sldNum" sz="quarter" idx="12"/>
          </p:nvPr>
        </p:nvSpPr>
        <p:spPr/>
        <p:txBody>
          <a:bodyPr/>
          <a:lstStyle/>
          <a:p>
            <a:fld id="{F11013F8-E77F-4A63-9E3F-706CC3730540}" type="slidenum">
              <a:rPr lang="ru-RU" smtClean="0"/>
              <a:pPr/>
              <a:t>‹#›</a:t>
            </a:fld>
            <a:endParaRPr lang="ru-RU"/>
          </a:p>
        </p:txBody>
      </p:sp>
      <p:pic>
        <p:nvPicPr>
          <p:cNvPr id="8" name="Рисунок 7">
            <a:extLst>
              <a:ext uri="{FF2B5EF4-FFF2-40B4-BE49-F238E27FC236}">
                <a16:creationId xmlns:a16="http://schemas.microsoft.com/office/drawing/2014/main" id="{AAF7F896-5215-4E3B-AA72-3AEA02926582}"/>
              </a:ext>
            </a:extLst>
          </p:cNvPr>
          <p:cNvPicPr>
            <a:picLocks noChangeAspect="1"/>
          </p:cNvPicPr>
          <p:nvPr userDrawn="1"/>
        </p:nvPicPr>
        <p:blipFill>
          <a:blip r:embed="rId2"/>
          <a:stretch>
            <a:fillRect/>
          </a:stretch>
        </p:blipFill>
        <p:spPr>
          <a:xfrm>
            <a:off x="2292096" y="0"/>
            <a:ext cx="7607808" cy="6858000"/>
          </a:xfrm>
          <a:prstGeom prst="rect">
            <a:avLst/>
          </a:prstGeom>
        </p:spPr>
      </p:pic>
    </p:spTree>
    <p:extLst>
      <p:ext uri="{BB962C8B-B14F-4D97-AF65-F5344CB8AC3E}">
        <p14:creationId xmlns:p14="http://schemas.microsoft.com/office/powerpoint/2010/main" val="330376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A95614-8D17-4C97-9740-B0579DCCD94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B8E8AF0-3085-4EDB-84CB-79B3994737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26A2D88-4AA8-4E72-AE24-97F70CEF437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4BF6A48-7600-4E38-9BBA-D5BB2AE6F7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F78FF50-EA07-43B9-AF00-68F3B010776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ADBFBCD-2167-4068-BDA5-3CC4E91F3F45}"/>
              </a:ext>
            </a:extLst>
          </p:cNvPr>
          <p:cNvSpPr>
            <a:spLocks noGrp="1"/>
          </p:cNvSpPr>
          <p:nvPr>
            <p:ph type="dt" sz="half" idx="10"/>
          </p:nvPr>
        </p:nvSpPr>
        <p:spPr/>
        <p:txBody>
          <a:bodyPr/>
          <a:lstStyle/>
          <a:p>
            <a:fld id="{84A2FCC6-CF48-4AE0-83B9-357DF32AFE53}" type="datetimeFigureOut">
              <a:rPr lang="ru-RU" smtClean="0"/>
              <a:pPr/>
              <a:t>25.05.2026</a:t>
            </a:fld>
            <a:endParaRPr lang="ru-RU"/>
          </a:p>
        </p:txBody>
      </p:sp>
      <p:sp>
        <p:nvSpPr>
          <p:cNvPr id="8" name="Нижний колонтитул 7">
            <a:extLst>
              <a:ext uri="{FF2B5EF4-FFF2-40B4-BE49-F238E27FC236}">
                <a16:creationId xmlns:a16="http://schemas.microsoft.com/office/drawing/2014/main" id="{C7E39299-6079-4829-AC74-5631D5F8A1E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724FCBC-12FF-40EA-B64E-333585CB4562}"/>
              </a:ext>
            </a:extLst>
          </p:cNvPr>
          <p:cNvSpPr>
            <a:spLocks noGrp="1"/>
          </p:cNvSpPr>
          <p:nvPr>
            <p:ph type="sldNum" sz="quarter" idx="12"/>
          </p:nvPr>
        </p:nvSpPr>
        <p:spPr/>
        <p:txBody>
          <a:bodyPr/>
          <a:lstStyle/>
          <a:p>
            <a:fld id="{F11013F8-E77F-4A63-9E3F-706CC3730540}" type="slidenum">
              <a:rPr lang="ru-RU" smtClean="0"/>
              <a:pPr/>
              <a:t>‹#›</a:t>
            </a:fld>
            <a:endParaRPr lang="ru-RU"/>
          </a:p>
        </p:txBody>
      </p:sp>
      <p:pic>
        <p:nvPicPr>
          <p:cNvPr id="10" name="Рисунок 9">
            <a:extLst>
              <a:ext uri="{FF2B5EF4-FFF2-40B4-BE49-F238E27FC236}">
                <a16:creationId xmlns:a16="http://schemas.microsoft.com/office/drawing/2014/main" id="{30C0B870-B223-4B18-B0E7-4BA2F76C170E}"/>
              </a:ext>
            </a:extLst>
          </p:cNvPr>
          <p:cNvPicPr>
            <a:picLocks noChangeAspect="1"/>
          </p:cNvPicPr>
          <p:nvPr userDrawn="1"/>
        </p:nvPicPr>
        <p:blipFill>
          <a:blip r:embed="rId2"/>
          <a:stretch>
            <a:fillRect/>
          </a:stretch>
        </p:blipFill>
        <p:spPr>
          <a:xfrm>
            <a:off x="2292096" y="0"/>
            <a:ext cx="7607808" cy="6858000"/>
          </a:xfrm>
          <a:prstGeom prst="rect">
            <a:avLst/>
          </a:prstGeom>
        </p:spPr>
      </p:pic>
    </p:spTree>
    <p:extLst>
      <p:ext uri="{BB962C8B-B14F-4D97-AF65-F5344CB8AC3E}">
        <p14:creationId xmlns:p14="http://schemas.microsoft.com/office/powerpoint/2010/main" val="303568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59E120-3623-47C8-BC3F-4C4C824B74D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5BAB8FA-4481-4FDB-AF49-941ACF8B3B8F}"/>
              </a:ext>
            </a:extLst>
          </p:cNvPr>
          <p:cNvSpPr>
            <a:spLocks noGrp="1"/>
          </p:cNvSpPr>
          <p:nvPr>
            <p:ph type="dt" sz="half" idx="10"/>
          </p:nvPr>
        </p:nvSpPr>
        <p:spPr/>
        <p:txBody>
          <a:bodyPr/>
          <a:lstStyle/>
          <a:p>
            <a:fld id="{84A2FCC6-CF48-4AE0-83B9-357DF32AFE53}" type="datetimeFigureOut">
              <a:rPr lang="ru-RU" smtClean="0"/>
              <a:pPr/>
              <a:t>25.05.2026</a:t>
            </a:fld>
            <a:endParaRPr lang="ru-RU"/>
          </a:p>
        </p:txBody>
      </p:sp>
      <p:sp>
        <p:nvSpPr>
          <p:cNvPr id="4" name="Нижний колонтитул 3">
            <a:extLst>
              <a:ext uri="{FF2B5EF4-FFF2-40B4-BE49-F238E27FC236}">
                <a16:creationId xmlns:a16="http://schemas.microsoft.com/office/drawing/2014/main" id="{6A692E1A-5963-4874-9B6F-984ACA75E8C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DDA781B-20B1-4FFE-A9B5-6E13825057BD}"/>
              </a:ext>
            </a:extLst>
          </p:cNvPr>
          <p:cNvSpPr>
            <a:spLocks noGrp="1"/>
          </p:cNvSpPr>
          <p:nvPr>
            <p:ph type="sldNum" sz="quarter" idx="12"/>
          </p:nvPr>
        </p:nvSpPr>
        <p:spPr/>
        <p:txBody>
          <a:bodyPr/>
          <a:lstStyle/>
          <a:p>
            <a:fld id="{F11013F8-E77F-4A63-9E3F-706CC3730540}" type="slidenum">
              <a:rPr lang="ru-RU" smtClean="0"/>
              <a:pPr/>
              <a:t>‹#›</a:t>
            </a:fld>
            <a:endParaRPr lang="ru-RU"/>
          </a:p>
        </p:txBody>
      </p:sp>
      <p:pic>
        <p:nvPicPr>
          <p:cNvPr id="6" name="Рисунок 5">
            <a:extLst>
              <a:ext uri="{FF2B5EF4-FFF2-40B4-BE49-F238E27FC236}">
                <a16:creationId xmlns:a16="http://schemas.microsoft.com/office/drawing/2014/main" id="{A29B2259-EA89-4442-A92B-0D9472BD025F}"/>
              </a:ext>
            </a:extLst>
          </p:cNvPr>
          <p:cNvPicPr>
            <a:picLocks noChangeAspect="1"/>
          </p:cNvPicPr>
          <p:nvPr userDrawn="1"/>
        </p:nvPicPr>
        <p:blipFill>
          <a:blip r:embed="rId2"/>
          <a:stretch>
            <a:fillRect/>
          </a:stretch>
        </p:blipFill>
        <p:spPr>
          <a:xfrm>
            <a:off x="2292096" y="0"/>
            <a:ext cx="7607808" cy="6858000"/>
          </a:xfrm>
          <a:prstGeom prst="rect">
            <a:avLst/>
          </a:prstGeom>
        </p:spPr>
      </p:pic>
    </p:spTree>
    <p:extLst>
      <p:ext uri="{BB962C8B-B14F-4D97-AF65-F5344CB8AC3E}">
        <p14:creationId xmlns:p14="http://schemas.microsoft.com/office/powerpoint/2010/main" val="55966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1722474-CBD2-452A-ADA3-7685C4D0ADA9}"/>
              </a:ext>
            </a:extLst>
          </p:cNvPr>
          <p:cNvSpPr>
            <a:spLocks noGrp="1"/>
          </p:cNvSpPr>
          <p:nvPr>
            <p:ph type="dt" sz="half" idx="10"/>
          </p:nvPr>
        </p:nvSpPr>
        <p:spPr/>
        <p:txBody>
          <a:bodyPr/>
          <a:lstStyle/>
          <a:p>
            <a:fld id="{84A2FCC6-CF48-4AE0-83B9-357DF32AFE53}" type="datetimeFigureOut">
              <a:rPr lang="ru-RU" smtClean="0"/>
              <a:pPr/>
              <a:t>25.05.2026</a:t>
            </a:fld>
            <a:endParaRPr lang="ru-RU"/>
          </a:p>
        </p:txBody>
      </p:sp>
      <p:sp>
        <p:nvSpPr>
          <p:cNvPr id="3" name="Нижний колонтитул 2">
            <a:extLst>
              <a:ext uri="{FF2B5EF4-FFF2-40B4-BE49-F238E27FC236}">
                <a16:creationId xmlns:a16="http://schemas.microsoft.com/office/drawing/2014/main" id="{A3BBBA48-DA77-4E99-9096-9056E044B9A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8C01F9F-1DA3-454D-BC15-DC4BD9BAFE62}"/>
              </a:ext>
            </a:extLst>
          </p:cNvPr>
          <p:cNvSpPr>
            <a:spLocks noGrp="1"/>
          </p:cNvSpPr>
          <p:nvPr>
            <p:ph type="sldNum" sz="quarter" idx="12"/>
          </p:nvPr>
        </p:nvSpPr>
        <p:spPr/>
        <p:txBody>
          <a:bodyPr/>
          <a:lstStyle/>
          <a:p>
            <a:fld id="{F11013F8-E77F-4A63-9E3F-706CC3730540}" type="slidenum">
              <a:rPr lang="ru-RU" smtClean="0"/>
              <a:pPr/>
              <a:t>‹#›</a:t>
            </a:fld>
            <a:endParaRPr lang="ru-RU"/>
          </a:p>
        </p:txBody>
      </p:sp>
      <p:pic>
        <p:nvPicPr>
          <p:cNvPr id="5" name="Рисунок 4">
            <a:extLst>
              <a:ext uri="{FF2B5EF4-FFF2-40B4-BE49-F238E27FC236}">
                <a16:creationId xmlns:a16="http://schemas.microsoft.com/office/drawing/2014/main" id="{6DA5EE61-1EF0-4043-88F3-0E264EB02808}"/>
              </a:ext>
            </a:extLst>
          </p:cNvPr>
          <p:cNvPicPr>
            <a:picLocks noChangeAspect="1"/>
          </p:cNvPicPr>
          <p:nvPr userDrawn="1"/>
        </p:nvPicPr>
        <p:blipFill>
          <a:blip r:embed="rId2"/>
          <a:stretch>
            <a:fillRect/>
          </a:stretch>
        </p:blipFill>
        <p:spPr>
          <a:xfrm>
            <a:off x="2292096" y="0"/>
            <a:ext cx="7607808" cy="6858000"/>
          </a:xfrm>
          <a:prstGeom prst="rect">
            <a:avLst/>
          </a:prstGeom>
        </p:spPr>
      </p:pic>
    </p:spTree>
    <p:extLst>
      <p:ext uri="{BB962C8B-B14F-4D97-AF65-F5344CB8AC3E}">
        <p14:creationId xmlns:p14="http://schemas.microsoft.com/office/powerpoint/2010/main" val="106145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7487D9-723A-4FF6-BF4F-8A77989CD8A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EC5778E-15DB-4607-A16D-AFC1718CF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003C303-9C76-4766-A919-B39DF8484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CB439F6-79CA-409E-8590-ABC5F4B50480}"/>
              </a:ext>
            </a:extLst>
          </p:cNvPr>
          <p:cNvSpPr>
            <a:spLocks noGrp="1"/>
          </p:cNvSpPr>
          <p:nvPr>
            <p:ph type="dt" sz="half" idx="10"/>
          </p:nvPr>
        </p:nvSpPr>
        <p:spPr/>
        <p:txBody>
          <a:bodyPr/>
          <a:lstStyle/>
          <a:p>
            <a:fld id="{84A2FCC6-CF48-4AE0-83B9-357DF32AFE53}" type="datetimeFigureOut">
              <a:rPr lang="ru-RU" smtClean="0"/>
              <a:pPr/>
              <a:t>25.05.2026</a:t>
            </a:fld>
            <a:endParaRPr lang="ru-RU"/>
          </a:p>
        </p:txBody>
      </p:sp>
      <p:sp>
        <p:nvSpPr>
          <p:cNvPr id="6" name="Нижний колонтитул 5">
            <a:extLst>
              <a:ext uri="{FF2B5EF4-FFF2-40B4-BE49-F238E27FC236}">
                <a16:creationId xmlns:a16="http://schemas.microsoft.com/office/drawing/2014/main" id="{E1A8546E-D696-438D-B58C-B137C294A1F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237BBF2-D506-40D9-A7C2-8ACD3DAC125F}"/>
              </a:ext>
            </a:extLst>
          </p:cNvPr>
          <p:cNvSpPr>
            <a:spLocks noGrp="1"/>
          </p:cNvSpPr>
          <p:nvPr>
            <p:ph type="sldNum" sz="quarter" idx="12"/>
          </p:nvPr>
        </p:nvSpPr>
        <p:spPr/>
        <p:txBody>
          <a:bodyPr/>
          <a:lstStyle/>
          <a:p>
            <a:fld id="{F11013F8-E77F-4A63-9E3F-706CC3730540}" type="slidenum">
              <a:rPr lang="ru-RU" smtClean="0"/>
              <a:pPr/>
              <a:t>‹#›</a:t>
            </a:fld>
            <a:endParaRPr lang="ru-RU"/>
          </a:p>
        </p:txBody>
      </p:sp>
      <p:pic>
        <p:nvPicPr>
          <p:cNvPr id="8" name="Рисунок 7">
            <a:extLst>
              <a:ext uri="{FF2B5EF4-FFF2-40B4-BE49-F238E27FC236}">
                <a16:creationId xmlns:a16="http://schemas.microsoft.com/office/drawing/2014/main" id="{960688D9-A221-4980-B036-2CC8244C4096}"/>
              </a:ext>
            </a:extLst>
          </p:cNvPr>
          <p:cNvPicPr>
            <a:picLocks noChangeAspect="1"/>
          </p:cNvPicPr>
          <p:nvPr userDrawn="1"/>
        </p:nvPicPr>
        <p:blipFill>
          <a:blip r:embed="rId2"/>
          <a:stretch>
            <a:fillRect/>
          </a:stretch>
        </p:blipFill>
        <p:spPr>
          <a:xfrm>
            <a:off x="2292096" y="0"/>
            <a:ext cx="7607808" cy="6858000"/>
          </a:xfrm>
          <a:prstGeom prst="rect">
            <a:avLst/>
          </a:prstGeom>
        </p:spPr>
      </p:pic>
    </p:spTree>
    <p:extLst>
      <p:ext uri="{BB962C8B-B14F-4D97-AF65-F5344CB8AC3E}">
        <p14:creationId xmlns:p14="http://schemas.microsoft.com/office/powerpoint/2010/main" val="414096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AB702B-B4FF-4388-AA84-A49E3F92F70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pic>
        <p:nvPicPr>
          <p:cNvPr id="8" name="Рисунок 7">
            <a:extLst>
              <a:ext uri="{FF2B5EF4-FFF2-40B4-BE49-F238E27FC236}">
                <a16:creationId xmlns:a16="http://schemas.microsoft.com/office/drawing/2014/main" id="{7EC6D29D-0BFA-4915-BDBD-E8CB7257DD01}"/>
              </a:ext>
            </a:extLst>
          </p:cNvPr>
          <p:cNvPicPr>
            <a:picLocks noChangeAspect="1"/>
          </p:cNvPicPr>
          <p:nvPr userDrawn="1"/>
        </p:nvPicPr>
        <p:blipFill>
          <a:blip r:embed="rId2"/>
          <a:stretch>
            <a:fillRect/>
          </a:stretch>
        </p:blipFill>
        <p:spPr>
          <a:xfrm>
            <a:off x="2292096" y="0"/>
            <a:ext cx="7607808" cy="6858000"/>
          </a:xfrm>
          <a:prstGeom prst="rect">
            <a:avLst/>
          </a:prstGeom>
        </p:spPr>
      </p:pic>
      <p:sp>
        <p:nvSpPr>
          <p:cNvPr id="3" name="Рисунок 2">
            <a:extLst>
              <a:ext uri="{FF2B5EF4-FFF2-40B4-BE49-F238E27FC236}">
                <a16:creationId xmlns:a16="http://schemas.microsoft.com/office/drawing/2014/main" id="{E2045940-A5E6-4E62-A9AD-03F1708B47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237247F-D052-4C43-9215-E2CC75A57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C352433-8E09-4AFF-8573-D6AF46644DFE}"/>
              </a:ext>
            </a:extLst>
          </p:cNvPr>
          <p:cNvSpPr>
            <a:spLocks noGrp="1"/>
          </p:cNvSpPr>
          <p:nvPr>
            <p:ph type="dt" sz="half" idx="10"/>
          </p:nvPr>
        </p:nvSpPr>
        <p:spPr/>
        <p:txBody>
          <a:bodyPr/>
          <a:lstStyle/>
          <a:p>
            <a:fld id="{84A2FCC6-CF48-4AE0-83B9-357DF32AFE53}" type="datetimeFigureOut">
              <a:rPr lang="ru-RU" smtClean="0"/>
              <a:pPr/>
              <a:t>25.05.2026</a:t>
            </a:fld>
            <a:endParaRPr lang="ru-RU"/>
          </a:p>
        </p:txBody>
      </p:sp>
      <p:sp>
        <p:nvSpPr>
          <p:cNvPr id="6" name="Нижний колонтитул 5">
            <a:extLst>
              <a:ext uri="{FF2B5EF4-FFF2-40B4-BE49-F238E27FC236}">
                <a16:creationId xmlns:a16="http://schemas.microsoft.com/office/drawing/2014/main" id="{AFD5C376-F238-4C9B-BE98-5E3C639F554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A67886E-AB8A-4F46-9E29-3D9F1C228ECD}"/>
              </a:ext>
            </a:extLst>
          </p:cNvPr>
          <p:cNvSpPr>
            <a:spLocks noGrp="1"/>
          </p:cNvSpPr>
          <p:nvPr>
            <p:ph type="sldNum" sz="quarter" idx="12"/>
          </p:nvPr>
        </p:nvSpPr>
        <p:spPr/>
        <p:txBody>
          <a:bodyPr/>
          <a:lstStyle/>
          <a:p>
            <a:fld id="{F11013F8-E77F-4A63-9E3F-706CC3730540}" type="slidenum">
              <a:rPr lang="ru-RU" smtClean="0"/>
              <a:pPr/>
              <a:t>‹#›</a:t>
            </a:fld>
            <a:endParaRPr lang="ru-RU"/>
          </a:p>
        </p:txBody>
      </p:sp>
    </p:spTree>
    <p:extLst>
      <p:ext uri="{BB962C8B-B14F-4D97-AF65-F5344CB8AC3E}">
        <p14:creationId xmlns:p14="http://schemas.microsoft.com/office/powerpoint/2010/main" val="20010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46B79E-BDC3-4B10-951E-C4120181DC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8A73B6E-1E16-4F70-B34E-18A2B5489F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90F7AF9-69FA-41C9-9EA4-B9A7C03DC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2FCC6-CF48-4AE0-83B9-357DF32AFE53}" type="datetimeFigureOut">
              <a:rPr lang="ru-RU" smtClean="0"/>
              <a:pPr/>
              <a:t>25.05.2026</a:t>
            </a:fld>
            <a:endParaRPr lang="ru-RU"/>
          </a:p>
        </p:txBody>
      </p:sp>
      <p:sp>
        <p:nvSpPr>
          <p:cNvPr id="5" name="Нижний колонтитул 4">
            <a:extLst>
              <a:ext uri="{FF2B5EF4-FFF2-40B4-BE49-F238E27FC236}">
                <a16:creationId xmlns:a16="http://schemas.microsoft.com/office/drawing/2014/main" id="{0027A700-3689-4749-BA0E-34BF8ACF78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5C19CCD-3283-43D1-BEAE-E946EB33F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013F8-E77F-4A63-9E3F-706CC3730540}" type="slidenum">
              <a:rPr lang="ru-RU" smtClean="0"/>
              <a:pPr/>
              <a:t>‹#›</a:t>
            </a:fld>
            <a:endParaRPr lang="ru-RU"/>
          </a:p>
        </p:txBody>
      </p:sp>
    </p:spTree>
    <p:extLst>
      <p:ext uri="{BB962C8B-B14F-4D97-AF65-F5344CB8AC3E}">
        <p14:creationId xmlns:p14="http://schemas.microsoft.com/office/powerpoint/2010/main" val="3253540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3"/>
          <p:cNvSpPr>
            <a:spLocks noGrp="1" noChangeArrowheads="1"/>
          </p:cNvSpPr>
          <p:nvPr>
            <p:ph type="subTitle" idx="1"/>
          </p:nvPr>
        </p:nvSpPr>
        <p:spPr>
          <a:xfrm>
            <a:off x="1703512" y="1988840"/>
            <a:ext cx="8583488" cy="2895600"/>
          </a:xfrm>
        </p:spPr>
        <p:txBody>
          <a:bodyPr>
            <a:normAutofit fontScale="92500" lnSpcReduction="20000"/>
          </a:bodyPr>
          <a:lstStyle/>
          <a:p>
            <a:r>
              <a:rPr lang="ru-RU" dirty="0"/>
              <a:t>ОТЧЕТ </a:t>
            </a:r>
            <a:br>
              <a:rPr lang="ru-RU" dirty="0"/>
            </a:br>
            <a:r>
              <a:rPr lang="ru-RU" dirty="0"/>
              <a:t>о прохождении учебной практики</a:t>
            </a:r>
            <a:br>
              <a:rPr lang="ru-RU" dirty="0"/>
            </a:br>
            <a:r>
              <a:rPr lang="ru-RU" dirty="0"/>
              <a:t> </a:t>
            </a:r>
            <a:br>
              <a:rPr lang="ru-RU" dirty="0"/>
            </a:br>
            <a:r>
              <a:rPr lang="ru-RU" dirty="0"/>
              <a:t>о прохождении учебной практики</a:t>
            </a:r>
            <a:br>
              <a:rPr lang="ru-RU" dirty="0"/>
            </a:br>
            <a:r>
              <a:rPr lang="ru-RU" dirty="0"/>
              <a:t> </a:t>
            </a:r>
            <a:br>
              <a:rPr lang="ru-RU" dirty="0"/>
            </a:br>
            <a:r>
              <a:rPr lang="ru-RU" dirty="0"/>
              <a:t>по профессиональному модулю </a:t>
            </a:r>
            <a:br>
              <a:rPr lang="ru-RU" dirty="0"/>
            </a:br>
            <a:r>
              <a:rPr lang="ru-RU" dirty="0"/>
              <a:t>ПМ.01 Правоприменительная деятельность</a:t>
            </a:r>
            <a:br>
              <a:rPr lang="ru-RU" dirty="0"/>
            </a:br>
            <a:r>
              <a:rPr lang="ru-RU" dirty="0"/>
              <a:t>в период с «___» __________ 20__ г. по «___» __________ 20__ г. </a:t>
            </a:r>
            <a:br>
              <a:rPr lang="ru-RU" dirty="0"/>
            </a:br>
            <a:br>
              <a:rPr lang="ru-RU" dirty="0"/>
            </a:br>
            <a:r>
              <a:rPr lang="ru-RU" dirty="0"/>
              <a:t>Специальность 40.02.04 Юриспруденция</a:t>
            </a:r>
            <a:br>
              <a:rPr lang="ru-RU" dirty="0"/>
            </a:br>
            <a:endParaRPr lang="ru-RU" altLang="ru-RU" b="1" i="1" dirty="0"/>
          </a:p>
        </p:txBody>
      </p:sp>
      <p:sp>
        <p:nvSpPr>
          <p:cNvPr id="2" name="Прямоугольник 1"/>
          <p:cNvSpPr/>
          <p:nvPr/>
        </p:nvSpPr>
        <p:spPr>
          <a:xfrm>
            <a:off x="1199456" y="4725144"/>
            <a:ext cx="6096000" cy="1421928"/>
          </a:xfrm>
          <a:prstGeom prst="rect">
            <a:avLst/>
          </a:prstGeom>
        </p:spPr>
        <p:txBody>
          <a:bodyPr>
            <a:spAutoFit/>
          </a:bodyPr>
          <a:lstStyle/>
          <a:p>
            <a:pPr lvl="0" fontAlgn="base">
              <a:lnSpc>
                <a:spcPct val="80000"/>
              </a:lnSpc>
              <a:spcBef>
                <a:spcPct val="0"/>
              </a:spcBef>
              <a:spcAft>
                <a:spcPct val="0"/>
              </a:spcAft>
              <a:defRPr/>
            </a:pPr>
            <a:r>
              <a:rPr lang="ru-RU" dirty="0"/>
              <a:t>ФИО обучающегося</a:t>
            </a:r>
            <a:r>
              <a:rPr lang="ru-RU" altLang="ru-RU" dirty="0">
                <a:latin typeface="Arial" charset="0"/>
              </a:rPr>
              <a:t>: </a:t>
            </a:r>
            <a:r>
              <a:rPr lang="ru-RU" altLang="ru-RU" dirty="0"/>
              <a:t>____________________________________</a:t>
            </a:r>
          </a:p>
          <a:p>
            <a:pPr lvl="0" fontAlgn="base">
              <a:lnSpc>
                <a:spcPct val="80000"/>
              </a:lnSpc>
              <a:spcBef>
                <a:spcPct val="0"/>
              </a:spcBef>
              <a:spcAft>
                <a:spcPct val="0"/>
              </a:spcAft>
              <a:defRPr/>
            </a:pPr>
            <a:r>
              <a:rPr lang="ru-RU" altLang="ru-RU" dirty="0"/>
              <a:t>Группа: _______________________________________________</a:t>
            </a:r>
          </a:p>
          <a:p>
            <a:pPr lvl="0">
              <a:lnSpc>
                <a:spcPct val="80000"/>
              </a:lnSpc>
              <a:spcBef>
                <a:spcPct val="0"/>
              </a:spcBef>
              <a:defRPr/>
            </a:pPr>
            <a:r>
              <a:rPr lang="ru-RU" altLang="ru-RU" dirty="0">
                <a:latin typeface="Arial" charset="0"/>
              </a:rPr>
              <a:t>ФИО Руководителя:  ___________________________________</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94172" y="324247"/>
            <a:ext cx="9687193" cy="1163395"/>
          </a:xfrm>
        </p:spPr>
        <p:txBody>
          <a:bodyPr>
            <a:normAutofit/>
          </a:bodyPr>
          <a:lstStyle/>
          <a:p>
            <a:pPr algn="just"/>
            <a:r>
              <a:rPr lang="ru-RU" sz="3200" b="1" dirty="0"/>
              <a:t>Перечень нормативно-правовых актов в сфере правоприменительной  деятельности судов</a:t>
            </a:r>
          </a:p>
        </p:txBody>
      </p:sp>
      <p:graphicFrame>
        <p:nvGraphicFramePr>
          <p:cNvPr id="3" name="Схема 2"/>
          <p:cNvGraphicFramePr/>
          <p:nvPr>
            <p:extLst>
              <p:ext uri="{D42A27DB-BD31-4B8C-83A1-F6EECF244321}">
                <p14:modId xmlns:p14="http://schemas.microsoft.com/office/powerpoint/2010/main" val="2120820974"/>
              </p:ext>
            </p:extLst>
          </p:nvPr>
        </p:nvGraphicFramePr>
        <p:xfrm>
          <a:off x="1809720" y="1643050"/>
          <a:ext cx="7128933" cy="4752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94172" y="324247"/>
            <a:ext cx="9687193" cy="1163395"/>
          </a:xfrm>
        </p:spPr>
        <p:txBody>
          <a:bodyPr>
            <a:normAutofit/>
          </a:bodyPr>
          <a:lstStyle/>
          <a:p>
            <a:pPr algn="just"/>
            <a:r>
              <a:rPr lang="ru-RU" sz="3200" b="1" dirty="0"/>
              <a:t>Перечень нормативно-правовых актов в сфере правоприменительной  деятельности судов</a:t>
            </a:r>
          </a:p>
        </p:txBody>
      </p:sp>
      <p:sp>
        <p:nvSpPr>
          <p:cNvPr id="4" name="TextBox 3"/>
          <p:cNvSpPr txBox="1"/>
          <p:nvPr/>
        </p:nvSpPr>
        <p:spPr>
          <a:xfrm>
            <a:off x="0" y="1318022"/>
            <a:ext cx="11376000" cy="5539978"/>
          </a:xfrm>
          <a:prstGeom prst="rect">
            <a:avLst/>
          </a:prstGeom>
          <a:noFill/>
        </p:spPr>
        <p:txBody>
          <a:bodyPr wrap="square" rtlCol="0">
            <a:spAutoFit/>
          </a:bodyPr>
          <a:lstStyle/>
          <a:p>
            <a:pPr algn="ctr"/>
            <a:r>
              <a:rPr lang="ru-RU" sz="1600" dirty="0">
                <a:latin typeface="Times New Roman" pitchFamily="18" charset="0"/>
                <a:cs typeface="Times New Roman" pitchFamily="18" charset="0"/>
              </a:rPr>
              <a:t>Конституция Российской Федерации. </a:t>
            </a:r>
          </a:p>
          <a:p>
            <a:pPr algn="ctr"/>
            <a:r>
              <a:rPr lang="ru-RU" sz="1600" dirty="0">
                <a:latin typeface="Times New Roman" pitchFamily="18" charset="0"/>
                <a:cs typeface="Times New Roman" pitchFamily="18" charset="0"/>
              </a:rPr>
              <a:t>Федеральный конституционный закон от 31.12.1996 №1-ФКЗ «О судебной системе Российской Федерации». </a:t>
            </a:r>
          </a:p>
          <a:p>
            <a:pPr algn="ctr"/>
            <a:r>
              <a:rPr lang="ru-RU" sz="1600" dirty="0">
                <a:latin typeface="Times New Roman" pitchFamily="18" charset="0"/>
                <a:cs typeface="Times New Roman" pitchFamily="18" charset="0"/>
              </a:rPr>
              <a:t>Федеральный конституционный закон от 07.02.2011 №1-ФКЗ «О судах общей юрисдикции в Российской Федерации». </a:t>
            </a:r>
          </a:p>
          <a:p>
            <a:pPr algn="ctr"/>
            <a:r>
              <a:rPr lang="ru-RU" sz="1600" dirty="0">
                <a:latin typeface="Times New Roman" pitchFamily="18" charset="0"/>
                <a:cs typeface="Times New Roman" pitchFamily="18" charset="0"/>
              </a:rPr>
              <a:t>Федеральный конституционный закон от 23.06.1999 №1-ФКЗ «О военных судах Российской Федерации». </a:t>
            </a:r>
          </a:p>
          <a:p>
            <a:pPr algn="ctr"/>
            <a:r>
              <a:rPr lang="ru-RU" sz="1600" dirty="0">
                <a:latin typeface="Times New Roman" pitchFamily="18" charset="0"/>
                <a:cs typeface="Times New Roman" pitchFamily="18" charset="0"/>
              </a:rPr>
              <a:t>Федеральный закон от 08.01.1998 №7-ФЗ «О Судебном департаменте при Верховном Суде Российской Федерации». </a:t>
            </a:r>
          </a:p>
          <a:p>
            <a:pPr algn="ctr"/>
            <a:r>
              <a:rPr lang="ru-RU" sz="1600" dirty="0">
                <a:latin typeface="Times New Roman" pitchFamily="18" charset="0"/>
                <a:cs typeface="Times New Roman" pitchFamily="18" charset="0"/>
              </a:rPr>
              <a:t>Федеральный закон от 14.03.2002 №30-ФЗ «Об органах судейского сообщества в Российской Федерации».</a:t>
            </a:r>
          </a:p>
          <a:p>
            <a:pPr algn="ctr"/>
            <a:r>
              <a:rPr lang="ru-RU" sz="1600" dirty="0">
                <a:latin typeface="Times New Roman" pitchFamily="18" charset="0"/>
                <a:cs typeface="Times New Roman" pitchFamily="18" charset="0"/>
              </a:rPr>
              <a:t>Федеральный закон от 27.07.2004 №79-ФЗ «О государственной гражданской службе Российской Федерации». </a:t>
            </a:r>
          </a:p>
          <a:p>
            <a:pPr algn="ctr"/>
            <a:r>
              <a:rPr lang="ru-RU" sz="1600" dirty="0">
                <a:latin typeface="Times New Roman" pitchFamily="18" charset="0"/>
                <a:cs typeface="Times New Roman" pitchFamily="18" charset="0"/>
              </a:rPr>
              <a:t>Федеральный закон от 20.08.2004 №113-ФЗ «О присяжных заседателях федеральных судов общей юрисдикции в Российской Федерации». </a:t>
            </a:r>
          </a:p>
          <a:p>
            <a:pPr algn="ctr"/>
            <a:r>
              <a:rPr lang="ru-RU" sz="1600" dirty="0">
                <a:latin typeface="Times New Roman" pitchFamily="18" charset="0"/>
                <a:cs typeface="Times New Roman" pitchFamily="18" charset="0"/>
              </a:rPr>
              <a:t>Федеральный закон от 22.12.2008 №262-ФЗ «Об обеспечении доступа к информации о деятельности судов в Российской Федерации». </a:t>
            </a:r>
          </a:p>
          <a:p>
            <a:pPr algn="ctr"/>
            <a:r>
              <a:rPr lang="ru-RU" sz="1600" dirty="0">
                <a:latin typeface="Times New Roman" pitchFamily="18" charset="0"/>
                <a:cs typeface="Times New Roman" pitchFamily="18" charset="0"/>
              </a:rPr>
              <a:t>Федеральный закон от 30.04.2010 №68-ФЗ «О компенсации за нарушение права на судопроизводство в разумный срок или права на исполнение судебного акта в разумный срок». </a:t>
            </a:r>
          </a:p>
          <a:p>
            <a:pPr algn="ctr"/>
            <a:r>
              <a:rPr lang="ru-RU" sz="1600" dirty="0">
                <a:latin typeface="Times New Roman" pitchFamily="18" charset="0"/>
                <a:cs typeface="Times New Roman" pitchFamily="18" charset="0"/>
              </a:rPr>
              <a:t>Закон РФ от 26.06.1992 №3132-1 «О статусе судей в Российской Федерации». </a:t>
            </a:r>
          </a:p>
          <a:p>
            <a:pPr algn="ctr"/>
            <a:r>
              <a:rPr lang="ru-RU" sz="1600" dirty="0">
                <a:latin typeface="Times New Roman" pitchFamily="18" charset="0"/>
                <a:cs typeface="Times New Roman" pitchFamily="18" charset="0"/>
              </a:rPr>
              <a:t>Кодекс судейской этики (утв. VIII Всероссийским съездом судей 19.12.2012). </a:t>
            </a:r>
          </a:p>
          <a:p>
            <a:pPr algn="ctr"/>
            <a:r>
              <a:rPr lang="ru-RU" sz="1600" dirty="0">
                <a:latin typeface="Times New Roman" pitchFamily="18" charset="0"/>
                <a:cs typeface="Times New Roman" pitchFamily="18" charset="0"/>
              </a:rPr>
              <a:t>Постановление Президиума Совета судей РФ от 21.06.2010 №229 «Об утверждении Положения о порядке рассмотрения судами общей юрисдикции поступающих обращений». </a:t>
            </a:r>
          </a:p>
          <a:p>
            <a:pPr algn="ctr"/>
            <a:r>
              <a:rPr lang="ru-RU" sz="1600" dirty="0">
                <a:latin typeface="Times New Roman" pitchFamily="18" charset="0"/>
                <a:cs typeface="Times New Roman" pitchFamily="18" charset="0"/>
              </a:rPr>
              <a:t>Приказ Судебного Департамента при ВС от 15.12.2004 №161 «Об утверждении инструкции по делопроизводству в верховных судах республик, краевых и областных судах, судах городов федерального значения, судах автономной области и автономных округов»</a:t>
            </a:r>
          </a:p>
          <a:p>
            <a:pPr algn="ctr"/>
            <a:endParaRPr lang="ru-RU" sz="1400" dirty="0">
              <a:latin typeface="Times New Roman" pitchFamily="18" charset="0"/>
              <a:cs typeface="Times New Roman" pitchFamily="18" charset="0"/>
            </a:endParaRPr>
          </a:p>
          <a:p>
            <a:pPr algn="ctr"/>
            <a:endParaRPr lang="ru-RU" sz="2000" b="1"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9456" y="836712"/>
            <a:ext cx="7944544" cy="769441"/>
          </a:xfrm>
          <a:prstGeom prst="rect">
            <a:avLst/>
          </a:prstGeom>
        </p:spPr>
        <p:txBody>
          <a:bodyPr wrap="square">
            <a:spAutoFit/>
          </a:bodyPr>
          <a:lstStyle/>
          <a:p>
            <a:pPr algn="ctr"/>
            <a:endParaRPr lang="ru-RU" sz="4400" b="1" i="1" dirty="0"/>
          </a:p>
        </p:txBody>
      </p:sp>
      <p:sp>
        <p:nvSpPr>
          <p:cNvPr id="3"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07554" y="180231"/>
            <a:ext cx="9687193" cy="1551194"/>
          </a:xfrm>
        </p:spPr>
        <p:txBody>
          <a:bodyPr>
            <a:normAutofit/>
          </a:bodyPr>
          <a:lstStyle/>
          <a:p>
            <a:pPr algn="ctr"/>
            <a:r>
              <a:rPr lang="ru-RU" sz="2500" b="1" dirty="0"/>
              <a:t>Способы информирования граждан и должностных лиц об изменениях об изменениях в законодательстве</a:t>
            </a:r>
          </a:p>
        </p:txBody>
      </p:sp>
      <p:sp>
        <p:nvSpPr>
          <p:cNvPr id="5" name="TextBox 4"/>
          <p:cNvSpPr txBox="1"/>
          <p:nvPr/>
        </p:nvSpPr>
        <p:spPr>
          <a:xfrm>
            <a:off x="238084" y="1357298"/>
            <a:ext cx="10332000" cy="4770537"/>
          </a:xfrm>
          <a:prstGeom prst="rect">
            <a:avLst/>
          </a:prstGeom>
          <a:noFill/>
        </p:spPr>
        <p:txBody>
          <a:bodyPr wrap="square" rtlCol="0">
            <a:spAutoFit/>
          </a:bodyPr>
          <a:lstStyle/>
          <a:p>
            <a:pPr algn="ctr"/>
            <a:r>
              <a:rPr lang="ru-RU" dirty="0">
                <a:latin typeface="Times New Roman" pitchFamily="18" charset="0"/>
                <a:cs typeface="Times New Roman" pitchFamily="18" charset="0"/>
              </a:rPr>
              <a:t>Государственные информационные ресурсы. Они содержат официальные тексты законов, постановлений и нормативных актов. Основные источники информации — официальные сайты государственных органов. </a:t>
            </a:r>
          </a:p>
          <a:p>
            <a:pPr algn="ctr"/>
            <a:r>
              <a:rPr lang="ru-RU" dirty="0">
                <a:latin typeface="Times New Roman" pitchFamily="18" charset="0"/>
                <a:cs typeface="Times New Roman" pitchFamily="18" charset="0"/>
              </a:rPr>
              <a:t>Электронные базы данных. Справочные правовые системы позволяют быстро находить нужные документы. </a:t>
            </a:r>
          </a:p>
          <a:p>
            <a:pPr algn="ctr"/>
            <a:r>
              <a:rPr lang="ru-RU" dirty="0" err="1">
                <a:latin typeface="Times New Roman" pitchFamily="18" charset="0"/>
                <a:cs typeface="Times New Roman" pitchFamily="18" charset="0"/>
              </a:rPr>
              <a:t>Мессенджеры</a:t>
            </a:r>
            <a:r>
              <a:rPr lang="ru-RU" dirty="0">
                <a:latin typeface="Times New Roman" pitchFamily="18" charset="0"/>
                <a:cs typeface="Times New Roman" pitchFamily="18" charset="0"/>
              </a:rPr>
              <a:t>. Через ботов и каналы пользователи могут получать персонализированные уведомления о законах, затрагивающих их сферу деятельности или интересы. </a:t>
            </a:r>
          </a:p>
          <a:p>
            <a:pPr algn="ctr"/>
            <a:r>
              <a:rPr lang="ru-RU" dirty="0">
                <a:latin typeface="Times New Roman" pitchFamily="18" charset="0"/>
                <a:cs typeface="Times New Roman" pitchFamily="18" charset="0"/>
              </a:rPr>
              <a:t>Мобильные приложения. Они позволяют быстро и удобно информировать пользователей о правовых нововведениях. </a:t>
            </a:r>
          </a:p>
          <a:p>
            <a:pPr algn="ctr"/>
            <a:r>
              <a:rPr lang="ru-RU" dirty="0">
                <a:latin typeface="Times New Roman" pitchFamily="18" charset="0"/>
                <a:cs typeface="Times New Roman" pitchFamily="18" charset="0"/>
              </a:rPr>
              <a:t>Средства массовой информации. Основные изменения законодательства, которые затрагивают права большого числа граждан, всегда получают отражение в материалах СМИ. </a:t>
            </a:r>
          </a:p>
          <a:p>
            <a:pPr algn="ctr"/>
            <a:r>
              <a:rPr lang="ru-RU" dirty="0">
                <a:latin typeface="Times New Roman" pitchFamily="18" charset="0"/>
                <a:cs typeface="Times New Roman" pitchFamily="18" charset="0"/>
              </a:rPr>
              <a:t>Тематические мероприятия. Например, выставки, конкурсы, практические конференции и семинары, круглые столы, читательские конференции, викторины. </a:t>
            </a:r>
          </a:p>
          <a:p>
            <a:pPr algn="ctr"/>
            <a:r>
              <a:rPr lang="ru-RU" dirty="0">
                <a:latin typeface="Times New Roman" pitchFamily="18" charset="0"/>
                <a:cs typeface="Times New Roman" pitchFamily="18" charset="0"/>
              </a:rPr>
              <a:t>Электронная рассылка. С её помощью можно информировать сотрудников о важных изменениях. </a:t>
            </a:r>
          </a:p>
          <a:p>
            <a:pPr algn="ctr"/>
            <a:r>
              <a:rPr lang="ru-RU" dirty="0">
                <a:latin typeface="Times New Roman" pitchFamily="18" charset="0"/>
                <a:cs typeface="Times New Roman" pitchFamily="18" charset="0"/>
              </a:rPr>
              <a:t>Живые встречи и собрания. На таких мероприятиях люди могут задать вопросы напрямую и получить квалифицированные ответы.</a:t>
            </a:r>
          </a:p>
          <a:p>
            <a:pPr algn="just"/>
            <a:endParaRPr lang="ru-RU" sz="16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txBox="1">
            <a:spLocks/>
          </p:cNvSpPr>
          <p:nvPr/>
        </p:nvSpPr>
        <p:spPr>
          <a:xfrm>
            <a:off x="450156" y="241148"/>
            <a:ext cx="9975225" cy="11633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a:t>Кодекс профессиональной этики специалиста, осуществляющих правоприменительную деятельность</a:t>
            </a:r>
          </a:p>
        </p:txBody>
      </p:sp>
      <p:sp>
        <p:nvSpPr>
          <p:cNvPr id="5" name="TextBox 4"/>
          <p:cNvSpPr txBox="1"/>
          <p:nvPr/>
        </p:nvSpPr>
        <p:spPr>
          <a:xfrm>
            <a:off x="238084" y="1214422"/>
            <a:ext cx="10332000" cy="5355312"/>
          </a:xfrm>
          <a:prstGeom prst="rect">
            <a:avLst/>
          </a:prstGeom>
          <a:noFill/>
        </p:spPr>
        <p:txBody>
          <a:bodyPr wrap="square" rtlCol="0">
            <a:spAutoFit/>
          </a:bodyPr>
          <a:lstStyle/>
          <a:p>
            <a:pPr algn="ctr"/>
            <a:r>
              <a:rPr lang="ru-RU" sz="1400" dirty="0">
                <a:latin typeface="Times New Roman" pitchFamily="18" charset="0"/>
                <a:cs typeface="Times New Roman" pitchFamily="18" charset="0"/>
              </a:rPr>
              <a:t>ПМУП «ГКТХ» — муниципальное унитарное предприятие, специализирующееся на коммунальном и тепловом хозяйстве. В его деятельности ключевыми направлениями являются обслуживание инженерной инфраструктуры, устранение аварий, предоставление коммунальных услуг и другие задачи, связанные с ЖКХ. Юристы в такой организации могут работать в юридическом отделе, занимаясь правовым сопровождением деятельности предприятия. </a:t>
            </a:r>
          </a:p>
          <a:p>
            <a:pPr algn="ctr"/>
            <a:r>
              <a:rPr lang="ru-RU" sz="1400" dirty="0">
                <a:latin typeface="Times New Roman" pitchFamily="18" charset="0"/>
                <a:cs typeface="Times New Roman" pitchFamily="18" charset="0"/>
              </a:rPr>
              <a:t>Если в ПМУП «ГКТХ» существует локальный акт, регулирующий этические нормы для юристов, он должен быть утверждён в соответствии с внутренними процедурами предприятия. Такие документы обычно разрабатываются с учётом:</a:t>
            </a:r>
          </a:p>
          <a:p>
            <a:pPr algn="ctr"/>
            <a:r>
              <a:rPr lang="ru-RU" sz="1400" dirty="0">
                <a:latin typeface="Times New Roman" pitchFamily="18" charset="0"/>
                <a:cs typeface="Times New Roman" pitchFamily="18" charset="0"/>
              </a:rPr>
              <a:t>требований трудового законодательства;</a:t>
            </a:r>
          </a:p>
          <a:p>
            <a:pPr algn="ctr"/>
            <a:r>
              <a:rPr lang="ru-RU" sz="1400" dirty="0">
                <a:latin typeface="Times New Roman" pitchFamily="18" charset="0"/>
                <a:cs typeface="Times New Roman" pitchFamily="18" charset="0"/>
              </a:rPr>
              <a:t>общих принципов профессиональной этики;</a:t>
            </a:r>
          </a:p>
          <a:p>
            <a:pPr algn="ctr"/>
            <a:r>
              <a:rPr lang="ru-RU" sz="1400" dirty="0">
                <a:latin typeface="Times New Roman" pitchFamily="18" charset="0"/>
                <a:cs typeface="Times New Roman" pitchFamily="18" charset="0"/>
              </a:rPr>
              <a:t>специфики деятельности организации. </a:t>
            </a:r>
          </a:p>
          <a:p>
            <a:pPr algn="ctr"/>
            <a:r>
              <a:rPr lang="ru-RU" sz="1400" dirty="0">
                <a:latin typeface="Times New Roman" pitchFamily="18" charset="0"/>
                <a:cs typeface="Times New Roman" pitchFamily="18" charset="0"/>
              </a:rPr>
              <a:t>В отсутствие специального кодекса для юристов в ПМУП «ГКТХ» могут применяться:</a:t>
            </a:r>
          </a:p>
          <a:p>
            <a:pPr algn="ctr"/>
            <a:r>
              <a:rPr lang="ru-RU" sz="1400" dirty="0">
                <a:latin typeface="Times New Roman" pitchFamily="18" charset="0"/>
                <a:cs typeface="Times New Roman" pitchFamily="18" charset="0"/>
              </a:rPr>
              <a:t>Общие положения о служебном поведении, закреплённые в правилах внутреннего трудового распорядка или других локальных актах предприятия.</a:t>
            </a:r>
          </a:p>
          <a:p>
            <a:pPr algn="ctr"/>
            <a:r>
              <a:rPr lang="ru-RU" sz="1400" dirty="0">
                <a:latin typeface="Times New Roman" pitchFamily="18" charset="0"/>
                <a:cs typeface="Times New Roman" pitchFamily="18" charset="0"/>
              </a:rPr>
              <a:t>Общепринятые принципы профессиональной этики юриста, которые включают:</a:t>
            </a:r>
          </a:p>
          <a:p>
            <a:pPr lvl="1" algn="ctr"/>
            <a:r>
              <a:rPr lang="ru-RU" sz="1400" dirty="0">
                <a:latin typeface="Times New Roman" pitchFamily="18" charset="0"/>
                <a:cs typeface="Times New Roman" pitchFamily="18" charset="0"/>
              </a:rPr>
              <a:t>независимость при выполнении профессионального долга;</a:t>
            </a:r>
          </a:p>
          <a:p>
            <a:pPr lvl="1" algn="ctr"/>
            <a:r>
              <a:rPr lang="ru-RU" sz="1400" dirty="0">
                <a:latin typeface="Times New Roman" pitchFamily="18" charset="0"/>
                <a:cs typeface="Times New Roman" pitchFamily="18" charset="0"/>
              </a:rPr>
              <a:t>компетентность и добросовестность в работе;</a:t>
            </a:r>
          </a:p>
          <a:p>
            <a:pPr lvl="1" algn="ctr"/>
            <a:r>
              <a:rPr lang="ru-RU" sz="1400" dirty="0">
                <a:latin typeface="Times New Roman" pitchFamily="18" charset="0"/>
                <a:cs typeface="Times New Roman" pitchFamily="18" charset="0"/>
              </a:rPr>
              <a:t>обязанность сохранять профессиональную тайну;</a:t>
            </a:r>
          </a:p>
          <a:p>
            <a:pPr lvl="1" algn="ctr"/>
            <a:r>
              <a:rPr lang="ru-RU" sz="1400" dirty="0">
                <a:latin typeface="Times New Roman" pitchFamily="18" charset="0"/>
                <a:cs typeface="Times New Roman" pitchFamily="18" charset="0"/>
              </a:rPr>
              <a:t>заботу о репутации;</a:t>
            </a:r>
          </a:p>
          <a:p>
            <a:pPr lvl="1" algn="ctr"/>
            <a:r>
              <a:rPr lang="ru-RU" sz="1400" dirty="0">
                <a:latin typeface="Times New Roman" pitchFamily="18" charset="0"/>
                <a:cs typeface="Times New Roman" pitchFamily="18" charset="0"/>
              </a:rPr>
              <a:t>вежливое и корректное общение с клиентами и коллегами;</a:t>
            </a:r>
          </a:p>
          <a:p>
            <a:pPr lvl="1" algn="ctr"/>
            <a:r>
              <a:rPr lang="ru-RU" sz="1400" dirty="0">
                <a:latin typeface="Times New Roman" pitchFamily="18" charset="0"/>
                <a:cs typeface="Times New Roman" pitchFamily="18" charset="0"/>
              </a:rPr>
              <a:t>недопустимость действий, противоречащих закону или интересам доверителя. </a:t>
            </a:r>
          </a:p>
          <a:p>
            <a:pPr algn="ctr"/>
            <a:r>
              <a:rPr lang="ru-RU" sz="1400" dirty="0">
                <a:latin typeface="Times New Roman" pitchFamily="18" charset="0"/>
                <a:cs typeface="Times New Roman" pitchFamily="18" charset="0"/>
              </a:rPr>
              <a:t>Примерные кодексы этики для государственных и муниципальных учреждений, если предприятие руководствуется ими в своей деятельности. Например, в Санкт-Петербурге существует Примерный кодекс этики и служебного поведения работников государственных учреждений и государственных унитарных предприятий, который может служить ориентиром.</a:t>
            </a:r>
          </a:p>
          <a:p>
            <a:pPr algn="ctr"/>
            <a:endParaRPr lang="ru-RU"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00379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376" y="116632"/>
            <a:ext cx="11161240" cy="461665"/>
          </a:xfrm>
          <a:prstGeom prst="rect">
            <a:avLst/>
          </a:prstGeom>
        </p:spPr>
        <p:txBody>
          <a:bodyPr wrap="square">
            <a:spAutoFit/>
          </a:bodyPr>
          <a:lstStyle/>
          <a:p>
            <a:pPr algn="ctr"/>
            <a:endParaRPr lang="ru-RU" sz="2400" b="1" i="1" dirty="0"/>
          </a:p>
        </p:txBody>
      </p:sp>
      <p:sp>
        <p:nvSpPr>
          <p:cNvPr id="3" name="Прямоугольник 2"/>
          <p:cNvSpPr/>
          <p:nvPr/>
        </p:nvSpPr>
        <p:spPr>
          <a:xfrm>
            <a:off x="551384" y="1316961"/>
            <a:ext cx="4464496" cy="400110"/>
          </a:xfrm>
          <a:prstGeom prst="rect">
            <a:avLst/>
          </a:prstGeom>
        </p:spPr>
        <p:txBody>
          <a:bodyPr wrap="square">
            <a:spAutoFit/>
          </a:bodyPr>
          <a:lstStyle/>
          <a:p>
            <a:endParaRPr lang="ru-RU" sz="2000" i="1" dirty="0"/>
          </a:p>
        </p:txBody>
      </p:sp>
      <p:sp>
        <p:nvSpPr>
          <p:cNvPr id="4" name="Прямоугольник 3"/>
          <p:cNvSpPr/>
          <p:nvPr/>
        </p:nvSpPr>
        <p:spPr>
          <a:xfrm>
            <a:off x="5197548" y="1316961"/>
            <a:ext cx="4642868" cy="400110"/>
          </a:xfrm>
          <a:prstGeom prst="rect">
            <a:avLst/>
          </a:prstGeom>
        </p:spPr>
        <p:txBody>
          <a:bodyPr wrap="square">
            <a:spAutoFit/>
          </a:bodyPr>
          <a:lstStyle/>
          <a:p>
            <a:pPr algn="ctr"/>
            <a:endParaRPr lang="ru-RU" sz="2000" b="1" i="1" dirty="0"/>
          </a:p>
        </p:txBody>
      </p:sp>
      <p:sp>
        <p:nvSpPr>
          <p:cNvPr id="5" name="Прямоугольник 4"/>
          <p:cNvSpPr/>
          <p:nvPr/>
        </p:nvSpPr>
        <p:spPr>
          <a:xfrm>
            <a:off x="5303912" y="1717071"/>
            <a:ext cx="6696744" cy="369332"/>
          </a:xfrm>
          <a:prstGeom prst="rect">
            <a:avLst/>
          </a:prstGeom>
        </p:spPr>
        <p:txBody>
          <a:bodyPr wrap="square">
            <a:spAutoFit/>
          </a:bodyPr>
          <a:lstStyle/>
          <a:p>
            <a:endParaRPr lang="ru-RU" i="1" dirty="0"/>
          </a:p>
        </p:txBody>
      </p:sp>
      <p:sp>
        <p:nvSpPr>
          <p:cNvPr id="6" name="Заголовок 1">
            <a:extLst>
              <a:ext uri="{FF2B5EF4-FFF2-40B4-BE49-F238E27FC236}">
                <a16:creationId xmlns:a16="http://schemas.microsoft.com/office/drawing/2014/main" id="{0719AA99-22D7-45B3-8069-6E1FEDD93C30}"/>
              </a:ext>
            </a:extLst>
          </p:cNvPr>
          <p:cNvSpPr txBox="1">
            <a:spLocks/>
          </p:cNvSpPr>
          <p:nvPr/>
        </p:nvSpPr>
        <p:spPr>
          <a:xfrm>
            <a:off x="522164" y="451655"/>
            <a:ext cx="9687193" cy="7755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dirty="0"/>
              <a:t>Перечень нормативных правовых актов в сфере правоприменительной деятельности</a:t>
            </a:r>
          </a:p>
        </p:txBody>
      </p:sp>
      <p:sp>
        <p:nvSpPr>
          <p:cNvPr id="8" name="TextBox 7"/>
          <p:cNvSpPr txBox="1"/>
          <p:nvPr/>
        </p:nvSpPr>
        <p:spPr>
          <a:xfrm>
            <a:off x="666712" y="1500174"/>
            <a:ext cx="8856984" cy="4493538"/>
          </a:xfrm>
          <a:prstGeom prst="rect">
            <a:avLst/>
          </a:prstGeom>
          <a:noFill/>
        </p:spPr>
        <p:txBody>
          <a:bodyPr wrap="square" rtlCol="0">
            <a:spAutoFit/>
          </a:bodyPr>
          <a:lstStyle/>
          <a:p>
            <a:pPr algn="ctr"/>
            <a:r>
              <a:rPr lang="ru-RU" sz="1600" dirty="0">
                <a:latin typeface="Times New Roman" pitchFamily="18" charset="0"/>
                <a:cs typeface="Times New Roman" pitchFamily="18" charset="0"/>
              </a:rPr>
              <a:t>Распоряжение Правительства Российской Федерации от 23.08.2024 №2274-р «Об утверждении плана мониторинга </a:t>
            </a:r>
            <a:r>
              <a:rPr lang="ru-RU" sz="1600" dirty="0" err="1">
                <a:latin typeface="Times New Roman" pitchFamily="18" charset="0"/>
                <a:cs typeface="Times New Roman" pitchFamily="18" charset="0"/>
              </a:rPr>
              <a:t>правоприменения</a:t>
            </a:r>
            <a:r>
              <a:rPr lang="ru-RU" sz="1600" dirty="0">
                <a:latin typeface="Times New Roman" pitchFamily="18" charset="0"/>
                <a:cs typeface="Times New Roman" pitchFamily="18" charset="0"/>
              </a:rPr>
              <a:t> в Российской Федерации на 2025 год».</a:t>
            </a:r>
          </a:p>
          <a:p>
            <a:pPr algn="ctr"/>
            <a:r>
              <a:rPr lang="ru-RU" sz="1600" dirty="0">
                <a:latin typeface="Times New Roman" pitchFamily="18" charset="0"/>
                <a:cs typeface="Times New Roman" pitchFamily="18" charset="0"/>
              </a:rPr>
              <a:t>Распоряжение Правительства Российской Федерации от 25.08.2023 №2288-р «Об утверждении плана мониторинга </a:t>
            </a:r>
            <a:r>
              <a:rPr lang="ru-RU" sz="1600" dirty="0" err="1">
                <a:latin typeface="Times New Roman" pitchFamily="18" charset="0"/>
                <a:cs typeface="Times New Roman" pitchFamily="18" charset="0"/>
              </a:rPr>
              <a:t>правоприменения</a:t>
            </a:r>
            <a:r>
              <a:rPr lang="ru-RU" sz="1600" dirty="0">
                <a:latin typeface="Times New Roman" pitchFamily="18" charset="0"/>
                <a:cs typeface="Times New Roman" pitchFamily="18" charset="0"/>
              </a:rPr>
              <a:t> в Российской Федерации на 2024 год».</a:t>
            </a:r>
          </a:p>
          <a:p>
            <a:pPr algn="ctr"/>
            <a:r>
              <a:rPr lang="ru-RU" sz="1600" dirty="0">
                <a:latin typeface="Times New Roman" pitchFamily="18" charset="0"/>
                <a:cs typeface="Times New Roman" pitchFamily="18" charset="0"/>
              </a:rPr>
              <a:t>Распоряжение Правительства Российской Федерации от 08.09.2022 №2572-р «Об утверждении плана мониторинга </a:t>
            </a:r>
            <a:r>
              <a:rPr lang="ru-RU" sz="1600" dirty="0" err="1">
                <a:latin typeface="Times New Roman" pitchFamily="18" charset="0"/>
                <a:cs typeface="Times New Roman" pitchFamily="18" charset="0"/>
              </a:rPr>
              <a:t>правоприменения</a:t>
            </a:r>
            <a:r>
              <a:rPr lang="ru-RU" sz="1600" dirty="0">
                <a:latin typeface="Times New Roman" pitchFamily="18" charset="0"/>
                <a:cs typeface="Times New Roman" pitchFamily="18" charset="0"/>
              </a:rPr>
              <a:t> в Российской Федерации на 2023 год».</a:t>
            </a:r>
          </a:p>
          <a:p>
            <a:pPr algn="ctr"/>
            <a:r>
              <a:rPr lang="ru-RU" sz="1600" dirty="0">
                <a:latin typeface="Times New Roman" pitchFamily="18" charset="0"/>
                <a:cs typeface="Times New Roman" pitchFamily="18" charset="0"/>
              </a:rPr>
              <a:t>Постановление Правительства Российской Федерации от 19.08.2011 №694 «Об утверждении методики осуществления мониторинга </a:t>
            </a:r>
            <a:r>
              <a:rPr lang="ru-RU" sz="1600" dirty="0" err="1">
                <a:latin typeface="Times New Roman" pitchFamily="18" charset="0"/>
                <a:cs typeface="Times New Roman" pitchFamily="18" charset="0"/>
              </a:rPr>
              <a:t>правоприменения</a:t>
            </a:r>
            <a:r>
              <a:rPr lang="ru-RU" sz="1600" dirty="0">
                <a:latin typeface="Times New Roman" pitchFamily="18" charset="0"/>
                <a:cs typeface="Times New Roman" pitchFamily="18" charset="0"/>
              </a:rPr>
              <a:t> в Российской Федерации».</a:t>
            </a:r>
          </a:p>
          <a:p>
            <a:pPr algn="ctr"/>
            <a:r>
              <a:rPr lang="ru-RU" sz="1600" dirty="0">
                <a:latin typeface="Times New Roman" pitchFamily="18" charset="0"/>
                <a:cs typeface="Times New Roman" pitchFamily="18" charset="0"/>
              </a:rPr>
              <a:t>Постановление Правительства Российской Федерации от 02.08.2023 №1259 «О внесении изменений в методику осуществления мониторинга </a:t>
            </a:r>
            <a:r>
              <a:rPr lang="ru-RU" sz="1600" dirty="0" err="1">
                <a:latin typeface="Times New Roman" pitchFamily="18" charset="0"/>
                <a:cs typeface="Times New Roman" pitchFamily="18" charset="0"/>
              </a:rPr>
              <a:t>правоприменения</a:t>
            </a:r>
            <a:r>
              <a:rPr lang="ru-RU" sz="1600" dirty="0">
                <a:latin typeface="Times New Roman" pitchFamily="18" charset="0"/>
                <a:cs typeface="Times New Roman" pitchFamily="18" charset="0"/>
              </a:rPr>
              <a:t> в Российской Федерации».</a:t>
            </a:r>
          </a:p>
          <a:p>
            <a:pPr algn="ctr"/>
            <a:r>
              <a:rPr lang="ru-RU" sz="1600" dirty="0">
                <a:latin typeface="Times New Roman" pitchFamily="18" charset="0"/>
                <a:cs typeface="Times New Roman" pitchFamily="18" charset="0"/>
              </a:rPr>
              <a:t>Указ Президента Российской Федерации от 20.05.2011 №657 «О мониторинге </a:t>
            </a:r>
            <a:r>
              <a:rPr lang="ru-RU" sz="1600" dirty="0" err="1">
                <a:latin typeface="Times New Roman" pitchFamily="18" charset="0"/>
                <a:cs typeface="Times New Roman" pitchFamily="18" charset="0"/>
              </a:rPr>
              <a:t>правоприменения</a:t>
            </a:r>
            <a:r>
              <a:rPr lang="ru-RU" sz="1600" dirty="0">
                <a:latin typeface="Times New Roman" pitchFamily="18" charset="0"/>
                <a:cs typeface="Times New Roman" pitchFamily="18" charset="0"/>
              </a:rPr>
              <a:t> в Российской Федерации».</a:t>
            </a:r>
          </a:p>
          <a:p>
            <a:pPr algn="ctr"/>
            <a:r>
              <a:rPr lang="ru-RU" sz="1600" dirty="0">
                <a:latin typeface="Times New Roman" pitchFamily="18" charset="0"/>
                <a:cs typeface="Times New Roman" pitchFamily="18" charset="0"/>
              </a:rPr>
              <a:t>Указ Президента Российской Федерации от 06.02.2023 №71 «Об изменении и признании утратившими силу некоторых актов Президента Российской Федерации».</a:t>
            </a:r>
          </a:p>
          <a:p>
            <a:pPr algn="ctr"/>
            <a:r>
              <a:rPr lang="ru-RU" sz="1600" dirty="0">
                <a:latin typeface="Times New Roman" pitchFamily="18" charset="0"/>
                <a:cs typeface="Times New Roman" pitchFamily="18" charset="0"/>
              </a:rPr>
              <a:t>Указ Президента Российской Федерации от 09.10.2023 №751 «О внесении изменений в Указ Президента Российской Федерации от 20 мая 2011 г. №657 «О мониторинге </a:t>
            </a:r>
            <a:r>
              <a:rPr lang="ru-RU" sz="1600" dirty="0" err="1">
                <a:latin typeface="Times New Roman" pitchFamily="18" charset="0"/>
                <a:cs typeface="Times New Roman" pitchFamily="18" charset="0"/>
              </a:rPr>
              <a:t>правоприменения</a:t>
            </a:r>
            <a:r>
              <a:rPr lang="ru-RU" sz="1600" dirty="0">
                <a:latin typeface="Times New Roman" pitchFamily="18" charset="0"/>
                <a:cs typeface="Times New Roman" pitchFamily="18" charset="0"/>
              </a:rPr>
              <a:t> в Российской Федерации» и в Положение, утверждённое этим Указом».</a:t>
            </a:r>
          </a:p>
          <a:p>
            <a:pPr marL="457200" indent="-457200"/>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64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376" y="116632"/>
            <a:ext cx="11161240" cy="461665"/>
          </a:xfrm>
          <a:prstGeom prst="rect">
            <a:avLst/>
          </a:prstGeom>
        </p:spPr>
        <p:txBody>
          <a:bodyPr wrap="square">
            <a:spAutoFit/>
          </a:bodyPr>
          <a:lstStyle/>
          <a:p>
            <a:pPr algn="ctr"/>
            <a:endParaRPr lang="ru-RU" sz="2400" b="1" i="1" dirty="0"/>
          </a:p>
        </p:txBody>
      </p:sp>
      <p:sp>
        <p:nvSpPr>
          <p:cNvPr id="3" name="Прямоугольник 2"/>
          <p:cNvSpPr/>
          <p:nvPr/>
        </p:nvSpPr>
        <p:spPr>
          <a:xfrm>
            <a:off x="551384" y="1316961"/>
            <a:ext cx="4464496" cy="400110"/>
          </a:xfrm>
          <a:prstGeom prst="rect">
            <a:avLst/>
          </a:prstGeom>
        </p:spPr>
        <p:txBody>
          <a:bodyPr wrap="square">
            <a:spAutoFit/>
          </a:bodyPr>
          <a:lstStyle/>
          <a:p>
            <a:endParaRPr lang="ru-RU" sz="2000" i="1" dirty="0"/>
          </a:p>
        </p:txBody>
      </p:sp>
      <p:sp>
        <p:nvSpPr>
          <p:cNvPr id="4" name="Прямоугольник 3"/>
          <p:cNvSpPr/>
          <p:nvPr/>
        </p:nvSpPr>
        <p:spPr>
          <a:xfrm>
            <a:off x="5197548" y="1316961"/>
            <a:ext cx="4642868" cy="400110"/>
          </a:xfrm>
          <a:prstGeom prst="rect">
            <a:avLst/>
          </a:prstGeom>
        </p:spPr>
        <p:txBody>
          <a:bodyPr wrap="square">
            <a:spAutoFit/>
          </a:bodyPr>
          <a:lstStyle/>
          <a:p>
            <a:pPr algn="ctr"/>
            <a:endParaRPr lang="ru-RU" sz="2000" b="1" i="1" dirty="0"/>
          </a:p>
        </p:txBody>
      </p:sp>
      <p:sp>
        <p:nvSpPr>
          <p:cNvPr id="5" name="Прямоугольник 4"/>
          <p:cNvSpPr/>
          <p:nvPr/>
        </p:nvSpPr>
        <p:spPr>
          <a:xfrm>
            <a:off x="5303912" y="1717071"/>
            <a:ext cx="6696744" cy="369332"/>
          </a:xfrm>
          <a:prstGeom prst="rect">
            <a:avLst/>
          </a:prstGeom>
        </p:spPr>
        <p:txBody>
          <a:bodyPr wrap="square">
            <a:spAutoFit/>
          </a:bodyPr>
          <a:lstStyle/>
          <a:p>
            <a:endParaRPr lang="ru-RU" i="1" dirty="0"/>
          </a:p>
        </p:txBody>
      </p:sp>
      <p:sp>
        <p:nvSpPr>
          <p:cNvPr id="8" name="Заголовок 1">
            <a:extLst>
              <a:ext uri="{FF2B5EF4-FFF2-40B4-BE49-F238E27FC236}">
                <a16:creationId xmlns:a16="http://schemas.microsoft.com/office/drawing/2014/main" id="{0719AA99-22D7-45B3-8069-6E1FEDD93C30}"/>
              </a:ext>
            </a:extLst>
          </p:cNvPr>
          <p:cNvSpPr txBox="1">
            <a:spLocks/>
          </p:cNvSpPr>
          <p:nvPr/>
        </p:nvSpPr>
        <p:spPr>
          <a:xfrm>
            <a:off x="380960" y="285728"/>
            <a:ext cx="9687193" cy="7755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t>Общая характеристика деятельности</a:t>
            </a:r>
            <a:endParaRPr lang="ru-RU" sz="2800" dirty="0"/>
          </a:p>
        </p:txBody>
      </p:sp>
      <p:pic>
        <p:nvPicPr>
          <p:cNvPr id="7170" name="Picture 2" descr="Picture background"/>
          <p:cNvPicPr>
            <a:picLocks noChangeAspect="1" noChangeArrowheads="1"/>
          </p:cNvPicPr>
          <p:nvPr/>
        </p:nvPicPr>
        <p:blipFill>
          <a:blip r:embed="rId2">
            <a:lum contrast="-10000"/>
          </a:blip>
          <a:srcRect/>
          <a:stretch>
            <a:fillRect/>
          </a:stretch>
        </p:blipFill>
        <p:spPr bwMode="auto">
          <a:xfrm>
            <a:off x="666712" y="1142984"/>
            <a:ext cx="8028000" cy="4719590"/>
          </a:xfrm>
          <a:prstGeom prst="rect">
            <a:avLst/>
          </a:prstGeom>
          <a:noFill/>
        </p:spPr>
      </p:pic>
    </p:spTree>
    <p:extLst>
      <p:ext uri="{BB962C8B-B14F-4D97-AF65-F5344CB8AC3E}">
        <p14:creationId xmlns:p14="http://schemas.microsoft.com/office/powerpoint/2010/main" val="221673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376" y="116632"/>
            <a:ext cx="11161240" cy="461665"/>
          </a:xfrm>
          <a:prstGeom prst="rect">
            <a:avLst/>
          </a:prstGeom>
        </p:spPr>
        <p:txBody>
          <a:bodyPr wrap="square">
            <a:spAutoFit/>
          </a:bodyPr>
          <a:lstStyle/>
          <a:p>
            <a:pPr algn="ctr"/>
            <a:endParaRPr lang="ru-RU" sz="2400" b="1" i="1" dirty="0"/>
          </a:p>
        </p:txBody>
      </p:sp>
      <p:sp>
        <p:nvSpPr>
          <p:cNvPr id="3" name="Прямоугольник 2"/>
          <p:cNvSpPr/>
          <p:nvPr/>
        </p:nvSpPr>
        <p:spPr>
          <a:xfrm>
            <a:off x="551384" y="1316961"/>
            <a:ext cx="4464496" cy="400110"/>
          </a:xfrm>
          <a:prstGeom prst="rect">
            <a:avLst/>
          </a:prstGeom>
        </p:spPr>
        <p:txBody>
          <a:bodyPr wrap="square">
            <a:spAutoFit/>
          </a:bodyPr>
          <a:lstStyle/>
          <a:p>
            <a:endParaRPr lang="ru-RU" sz="2000" i="1" dirty="0"/>
          </a:p>
        </p:txBody>
      </p:sp>
      <p:sp>
        <p:nvSpPr>
          <p:cNvPr id="4" name="Прямоугольник 3"/>
          <p:cNvSpPr/>
          <p:nvPr/>
        </p:nvSpPr>
        <p:spPr>
          <a:xfrm>
            <a:off x="5197548" y="1316961"/>
            <a:ext cx="4642868" cy="400110"/>
          </a:xfrm>
          <a:prstGeom prst="rect">
            <a:avLst/>
          </a:prstGeom>
        </p:spPr>
        <p:txBody>
          <a:bodyPr wrap="square">
            <a:spAutoFit/>
          </a:bodyPr>
          <a:lstStyle/>
          <a:p>
            <a:pPr algn="ctr"/>
            <a:endParaRPr lang="ru-RU" sz="2000" b="1" i="1" dirty="0"/>
          </a:p>
        </p:txBody>
      </p:sp>
      <p:sp>
        <p:nvSpPr>
          <p:cNvPr id="5" name="Прямоугольник 4"/>
          <p:cNvSpPr/>
          <p:nvPr/>
        </p:nvSpPr>
        <p:spPr>
          <a:xfrm>
            <a:off x="5303912" y="1717071"/>
            <a:ext cx="6696744" cy="369332"/>
          </a:xfrm>
          <a:prstGeom prst="rect">
            <a:avLst/>
          </a:prstGeom>
        </p:spPr>
        <p:txBody>
          <a:bodyPr wrap="square">
            <a:spAutoFit/>
          </a:bodyPr>
          <a:lstStyle/>
          <a:p>
            <a:endParaRPr lang="ru-RU" i="1" dirty="0"/>
          </a:p>
        </p:txBody>
      </p:sp>
      <p:sp>
        <p:nvSpPr>
          <p:cNvPr id="6" name="Заголовок 1">
            <a:extLst>
              <a:ext uri="{FF2B5EF4-FFF2-40B4-BE49-F238E27FC236}">
                <a16:creationId xmlns:a16="http://schemas.microsoft.com/office/drawing/2014/main" id="{0719AA99-22D7-45B3-8069-6E1FEDD93C30}"/>
              </a:ext>
            </a:extLst>
          </p:cNvPr>
          <p:cNvSpPr txBox="1">
            <a:spLocks/>
          </p:cNvSpPr>
          <p:nvPr/>
        </p:nvSpPr>
        <p:spPr>
          <a:xfrm>
            <a:off x="522164" y="241148"/>
            <a:ext cx="9687193" cy="11633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t>Схема обязанностей должностных лиц отдела, в который обучающийся (практикант) распределен для прохождения практики</a:t>
            </a:r>
          </a:p>
        </p:txBody>
      </p:sp>
      <p:pic>
        <p:nvPicPr>
          <p:cNvPr id="6146" name="Picture 2" descr="Picture background"/>
          <p:cNvPicPr>
            <a:picLocks noChangeAspect="1" noChangeArrowheads="1"/>
          </p:cNvPicPr>
          <p:nvPr/>
        </p:nvPicPr>
        <p:blipFill>
          <a:blip r:embed="rId2">
            <a:grayscl/>
          </a:blip>
          <a:srcRect t="8971" r="-2900"/>
          <a:stretch>
            <a:fillRect/>
          </a:stretch>
        </p:blipFill>
        <p:spPr bwMode="auto">
          <a:xfrm>
            <a:off x="1023902" y="1714488"/>
            <a:ext cx="7488000" cy="3916378"/>
          </a:xfrm>
          <a:prstGeom prst="rect">
            <a:avLst/>
          </a:prstGeom>
          <a:noFill/>
        </p:spPr>
      </p:pic>
    </p:spTree>
    <p:extLst>
      <p:ext uri="{BB962C8B-B14F-4D97-AF65-F5344CB8AC3E}">
        <p14:creationId xmlns:p14="http://schemas.microsoft.com/office/powerpoint/2010/main" val="1200329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376" y="116632"/>
            <a:ext cx="11161240" cy="461665"/>
          </a:xfrm>
          <a:prstGeom prst="rect">
            <a:avLst/>
          </a:prstGeom>
        </p:spPr>
        <p:txBody>
          <a:bodyPr wrap="square">
            <a:spAutoFit/>
          </a:bodyPr>
          <a:lstStyle/>
          <a:p>
            <a:pPr algn="ctr"/>
            <a:endParaRPr lang="ru-RU" sz="2400" b="1" i="1" dirty="0"/>
          </a:p>
        </p:txBody>
      </p:sp>
      <p:sp>
        <p:nvSpPr>
          <p:cNvPr id="3" name="Прямоугольник 2"/>
          <p:cNvSpPr/>
          <p:nvPr/>
        </p:nvSpPr>
        <p:spPr>
          <a:xfrm>
            <a:off x="551384" y="1316961"/>
            <a:ext cx="4464496" cy="400110"/>
          </a:xfrm>
          <a:prstGeom prst="rect">
            <a:avLst/>
          </a:prstGeom>
        </p:spPr>
        <p:txBody>
          <a:bodyPr wrap="square">
            <a:spAutoFit/>
          </a:bodyPr>
          <a:lstStyle/>
          <a:p>
            <a:endParaRPr lang="ru-RU" sz="2000" i="1" dirty="0"/>
          </a:p>
        </p:txBody>
      </p:sp>
      <p:sp>
        <p:nvSpPr>
          <p:cNvPr id="4" name="Прямоугольник 3"/>
          <p:cNvSpPr/>
          <p:nvPr/>
        </p:nvSpPr>
        <p:spPr>
          <a:xfrm>
            <a:off x="5197548" y="1316961"/>
            <a:ext cx="4642868" cy="400110"/>
          </a:xfrm>
          <a:prstGeom prst="rect">
            <a:avLst/>
          </a:prstGeom>
        </p:spPr>
        <p:txBody>
          <a:bodyPr wrap="square">
            <a:spAutoFit/>
          </a:bodyPr>
          <a:lstStyle/>
          <a:p>
            <a:pPr algn="ctr"/>
            <a:endParaRPr lang="ru-RU" sz="2000" b="1" i="1" dirty="0"/>
          </a:p>
        </p:txBody>
      </p:sp>
      <p:sp>
        <p:nvSpPr>
          <p:cNvPr id="5" name="Прямоугольник 4"/>
          <p:cNvSpPr/>
          <p:nvPr/>
        </p:nvSpPr>
        <p:spPr>
          <a:xfrm>
            <a:off x="5303912" y="1717071"/>
            <a:ext cx="6696744" cy="369332"/>
          </a:xfrm>
          <a:prstGeom prst="rect">
            <a:avLst/>
          </a:prstGeom>
        </p:spPr>
        <p:txBody>
          <a:bodyPr wrap="square">
            <a:spAutoFit/>
          </a:bodyPr>
          <a:lstStyle/>
          <a:p>
            <a:endParaRPr lang="ru-RU" i="1" dirty="0"/>
          </a:p>
        </p:txBody>
      </p:sp>
      <p:sp>
        <p:nvSpPr>
          <p:cNvPr id="6" name="Заголовок 1">
            <a:extLst>
              <a:ext uri="{FF2B5EF4-FFF2-40B4-BE49-F238E27FC236}">
                <a16:creationId xmlns:a16="http://schemas.microsoft.com/office/drawing/2014/main" id="{0719AA99-22D7-45B3-8069-6E1FEDD93C30}"/>
              </a:ext>
            </a:extLst>
          </p:cNvPr>
          <p:cNvSpPr txBox="1">
            <a:spLocks/>
          </p:cNvSpPr>
          <p:nvPr/>
        </p:nvSpPr>
        <p:spPr>
          <a:xfrm>
            <a:off x="571015" y="180231"/>
            <a:ext cx="9687193" cy="65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dirty="0"/>
              <a:t>Краткое описание организации</a:t>
            </a:r>
            <a:endParaRPr lang="ru-RU" sz="2800" b="1" dirty="0"/>
          </a:p>
        </p:txBody>
      </p:sp>
      <p:sp>
        <p:nvSpPr>
          <p:cNvPr id="7" name="TextBox 6"/>
          <p:cNvSpPr txBox="1"/>
          <p:nvPr/>
        </p:nvSpPr>
        <p:spPr>
          <a:xfrm>
            <a:off x="166646" y="928670"/>
            <a:ext cx="11088000" cy="5262979"/>
          </a:xfrm>
          <a:prstGeom prst="rect">
            <a:avLst/>
          </a:prstGeom>
          <a:noFill/>
        </p:spPr>
        <p:txBody>
          <a:bodyPr wrap="square" rtlCol="0">
            <a:spAutoFit/>
          </a:bodyPr>
          <a:lstStyle/>
          <a:p>
            <a:pPr algn="ctr"/>
            <a:r>
              <a:rPr lang="ru-RU" sz="1600" dirty="0">
                <a:latin typeface="Times New Roman" pitchFamily="18" charset="0"/>
                <a:cs typeface="Times New Roman" pitchFamily="18" charset="0"/>
              </a:rPr>
              <a:t>ПМУП «ГКТХ» — Пермское муниципальное унитарное предприятие «Городское коммунальное и тепловое хозяйство». </a:t>
            </a:r>
          </a:p>
          <a:p>
            <a:pPr algn="ctr"/>
            <a:r>
              <a:rPr lang="ru-RU" sz="1600" dirty="0">
                <a:latin typeface="Times New Roman" pitchFamily="18" charset="0"/>
                <a:cs typeface="Times New Roman" pitchFamily="18" charset="0"/>
              </a:rPr>
              <a:t>Миссия — решение социальных задач в сфере жилищно-коммунального хозяйства города Перми. Предприятие выполняет комплекс работ по производству и передаче горячей воды (тепловой энергии), по строительству, ремонту, реконструкции зданий и сооружений, а также по подготовке объектов инженерной инфраструктуры к работе в зимних условиях. </a:t>
            </a:r>
          </a:p>
          <a:p>
            <a:pPr algn="ctr"/>
            <a:r>
              <a:rPr lang="ru-RU" sz="1600" dirty="0">
                <a:latin typeface="Times New Roman" pitchFamily="18" charset="0"/>
                <a:cs typeface="Times New Roman" pitchFamily="18" charset="0"/>
              </a:rPr>
              <a:t>Профиль — обслуживание, содержание и капитальный ремонт сетей холодного и горячего водоснабжения, а также сетей теплоснабжения. Этапы становления и развития: в 1995 году на базе завода ООО «Пермские моторы» организовано Пермское муниципальное унитарное жилищно-эксплуатационное предприятие «Моторостроитель». В 2016 году предприятие переименовано в ПМУП «ГКТХ». </a:t>
            </a:r>
          </a:p>
          <a:p>
            <a:pPr algn="ctr"/>
            <a:r>
              <a:rPr lang="ru-RU" sz="1600" dirty="0">
                <a:latin typeface="Times New Roman" pitchFamily="18" charset="0"/>
                <a:cs typeface="Times New Roman" pitchFamily="18" charset="0"/>
              </a:rPr>
              <a:t>Организационно-правовая форма — муниципальное унитарное предприятие. Характер собственности — муниципальное образование город Пермь. Некоторые локально-нормативные акты, обеспечивающие работу организации: устав ПМУП «ГКТХ» от 29.09.2020 №059-04-03-40. </a:t>
            </a:r>
          </a:p>
          <a:p>
            <a:pPr algn="ctr"/>
            <a:r>
              <a:rPr lang="ru-RU" sz="1600" dirty="0">
                <a:latin typeface="Times New Roman" pitchFamily="18" charset="0"/>
                <a:cs typeface="Times New Roman" pitchFamily="18" charset="0"/>
              </a:rPr>
              <a:t>Основные направления деятельности: организация содержания и обслуживания объектов инженерной инфраструктуры, устранение аварийных ситуаций на жилом и нежилом фондах, объектах инженерной инфраструктуры, производство земляных и общестроительных работ, производство работ и оказание услуг по содержанию, эксплуатации объектов инженерной инфраструктуры, коммуникаций, оборудования и объектов социальной сферы физическим и юридическим лицам на договорной основе, предоставление коммунальных услуг собственникам и пользователям помещений в многоквартирных и жилых домах, сдача муниципального имущества, находящегося в хозяйственном ведении предприятия, в аренду, заключение иных договоров, в том числе соглашений государственного частного партнёрства. </a:t>
            </a:r>
          </a:p>
          <a:p>
            <a:pPr algn="ctr"/>
            <a:r>
              <a:rPr lang="ru-RU" sz="1600" dirty="0">
                <a:latin typeface="Times New Roman" pitchFamily="18" charset="0"/>
                <a:cs typeface="Times New Roman" pitchFamily="18" charset="0"/>
              </a:rPr>
              <a:t>С 20 октября 2025 года директором ПМУП «ГКТХ» является Попов Дмитрий Владимирович.</a:t>
            </a:r>
          </a:p>
          <a:p>
            <a:pPr algn="ctr"/>
            <a:r>
              <a:rPr lang="ru-RU" sz="1600" dirty="0">
                <a:latin typeface="Times New Roman" pitchFamily="18" charset="0"/>
                <a:cs typeface="Times New Roman" pitchFamily="18" charset="0"/>
              </a:rPr>
              <a:t>Юридический адрес: 614010, Пермский край, город Пермь, ул. Куйбышева, д. 114а. </a:t>
            </a:r>
          </a:p>
          <a:p>
            <a:pPr algn="ct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883938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376" y="116632"/>
            <a:ext cx="11161240" cy="461665"/>
          </a:xfrm>
          <a:prstGeom prst="rect">
            <a:avLst/>
          </a:prstGeom>
        </p:spPr>
        <p:txBody>
          <a:bodyPr wrap="square">
            <a:spAutoFit/>
          </a:bodyPr>
          <a:lstStyle/>
          <a:p>
            <a:pPr algn="ctr"/>
            <a:endParaRPr lang="ru-RU" sz="2400" b="1" i="1" dirty="0"/>
          </a:p>
        </p:txBody>
      </p:sp>
      <p:sp>
        <p:nvSpPr>
          <p:cNvPr id="3" name="Прямоугольник 2"/>
          <p:cNvSpPr/>
          <p:nvPr/>
        </p:nvSpPr>
        <p:spPr>
          <a:xfrm>
            <a:off x="551384" y="1316961"/>
            <a:ext cx="4464496" cy="400110"/>
          </a:xfrm>
          <a:prstGeom prst="rect">
            <a:avLst/>
          </a:prstGeom>
        </p:spPr>
        <p:txBody>
          <a:bodyPr wrap="square">
            <a:spAutoFit/>
          </a:bodyPr>
          <a:lstStyle/>
          <a:p>
            <a:endParaRPr lang="ru-RU" sz="2000" i="1" dirty="0"/>
          </a:p>
        </p:txBody>
      </p:sp>
      <p:sp>
        <p:nvSpPr>
          <p:cNvPr id="4" name="Прямоугольник 3"/>
          <p:cNvSpPr/>
          <p:nvPr/>
        </p:nvSpPr>
        <p:spPr>
          <a:xfrm>
            <a:off x="5197548" y="1316961"/>
            <a:ext cx="4642868" cy="400110"/>
          </a:xfrm>
          <a:prstGeom prst="rect">
            <a:avLst/>
          </a:prstGeom>
        </p:spPr>
        <p:txBody>
          <a:bodyPr wrap="square">
            <a:spAutoFit/>
          </a:bodyPr>
          <a:lstStyle/>
          <a:p>
            <a:pPr algn="ctr"/>
            <a:endParaRPr lang="ru-RU" sz="2000" b="1" i="1" dirty="0"/>
          </a:p>
        </p:txBody>
      </p:sp>
      <p:sp>
        <p:nvSpPr>
          <p:cNvPr id="5" name="Прямоугольник 4"/>
          <p:cNvSpPr/>
          <p:nvPr/>
        </p:nvSpPr>
        <p:spPr>
          <a:xfrm>
            <a:off x="5303912" y="1717071"/>
            <a:ext cx="6696744" cy="369332"/>
          </a:xfrm>
          <a:prstGeom prst="rect">
            <a:avLst/>
          </a:prstGeom>
        </p:spPr>
        <p:txBody>
          <a:bodyPr wrap="square">
            <a:spAutoFit/>
          </a:bodyPr>
          <a:lstStyle/>
          <a:p>
            <a:endParaRPr lang="ru-RU" i="1" dirty="0"/>
          </a:p>
        </p:txBody>
      </p:sp>
      <p:sp>
        <p:nvSpPr>
          <p:cNvPr id="6" name="Заголовок 1">
            <a:extLst>
              <a:ext uri="{FF2B5EF4-FFF2-40B4-BE49-F238E27FC236}">
                <a16:creationId xmlns:a16="http://schemas.microsoft.com/office/drawing/2014/main" id="{0719AA99-22D7-45B3-8069-6E1FEDD93C30}"/>
              </a:ext>
            </a:extLst>
          </p:cNvPr>
          <p:cNvSpPr txBox="1">
            <a:spLocks/>
          </p:cNvSpPr>
          <p:nvPr/>
        </p:nvSpPr>
        <p:spPr>
          <a:xfrm>
            <a:off x="309522" y="0"/>
            <a:ext cx="9687193" cy="11633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dirty="0"/>
              <a:t>Каталог основных видов документов деятельности организаций судопроизводства</a:t>
            </a:r>
            <a:endParaRPr lang="ru-RU" sz="3600" b="1" dirty="0"/>
          </a:p>
        </p:txBody>
      </p:sp>
      <p:sp>
        <p:nvSpPr>
          <p:cNvPr id="8" name="TextBox 7"/>
          <p:cNvSpPr txBox="1"/>
          <p:nvPr/>
        </p:nvSpPr>
        <p:spPr>
          <a:xfrm>
            <a:off x="0" y="1357298"/>
            <a:ext cx="11160000" cy="6186309"/>
          </a:xfrm>
          <a:prstGeom prst="rect">
            <a:avLst/>
          </a:prstGeom>
          <a:noFill/>
        </p:spPr>
        <p:txBody>
          <a:bodyPr wrap="square" rtlCol="0">
            <a:spAutoFit/>
          </a:bodyPr>
          <a:lstStyle/>
          <a:p>
            <a:pPr algn="ctr"/>
            <a:r>
              <a:rPr lang="ru-RU" dirty="0">
                <a:latin typeface="Times New Roman" pitchFamily="18" charset="0"/>
                <a:cs typeface="Times New Roman" pitchFamily="18" charset="0"/>
              </a:rPr>
              <a:t>Исковое заявление. Документ, который подаёт истец для инициирования судебного разбирательства. В нём излагаются требования к ответчику и основания для их предъявления.</a:t>
            </a:r>
          </a:p>
          <a:p>
            <a:pPr algn="ctr"/>
            <a:r>
              <a:rPr lang="ru-RU" dirty="0">
                <a:latin typeface="Times New Roman" pitchFamily="18" charset="0"/>
                <a:cs typeface="Times New Roman" pitchFamily="18" charset="0"/>
              </a:rPr>
              <a:t>Отзыв на исковое заявление. Документ, который подаёт ответчик, в нём он излагает свою позицию по иску, возражения и аргументы в свою защиту.</a:t>
            </a:r>
          </a:p>
          <a:p>
            <a:pPr algn="ctr"/>
            <a:r>
              <a:rPr lang="ru-RU" dirty="0">
                <a:latin typeface="Times New Roman" pitchFamily="18" charset="0"/>
                <a:cs typeface="Times New Roman" pitchFamily="18" charset="0"/>
              </a:rPr>
              <a:t>Определение суда. Процессуальный документ, которым суд решает отдельные вопросы в ходе судебного разбирательства, например, назначает экспертизу, откладывает дело, принимает обеспечительные меры и т. д..</a:t>
            </a:r>
          </a:p>
          <a:p>
            <a:pPr algn="ctr"/>
            <a:r>
              <a:rPr lang="ru-RU" dirty="0">
                <a:latin typeface="Times New Roman" pitchFamily="18" charset="0"/>
                <a:cs typeface="Times New Roman" pitchFamily="18" charset="0"/>
              </a:rPr>
              <a:t>Решение суда. Итоговый документ, в котором суд излагает свои выводы по делу, мотивы решения и указывает меры, которые должны быть предприняты.</a:t>
            </a:r>
          </a:p>
          <a:p>
            <a:pPr algn="ctr"/>
            <a:r>
              <a:rPr lang="ru-RU" dirty="0">
                <a:latin typeface="Times New Roman" pitchFamily="18" charset="0"/>
                <a:cs typeface="Times New Roman" pitchFamily="18" charset="0"/>
              </a:rPr>
              <a:t>Постановление суда. Документ, который суд принимает в рамках рассмотрения уголовных и административных дел, он содержит выводы по делу или отдельным процессуальным вопросам.</a:t>
            </a:r>
          </a:p>
          <a:p>
            <a:pPr algn="ctr"/>
            <a:r>
              <a:rPr lang="ru-RU" dirty="0">
                <a:latin typeface="Times New Roman" pitchFamily="18" charset="0"/>
                <a:cs typeface="Times New Roman" pitchFamily="18" charset="0"/>
              </a:rPr>
              <a:t>Протокол судебного заседания. Документ, в котором фиксируются все действия и заявления, сделанные в ходе судебного заседания, показания свидетелей, заявления сторон и решения суда.</a:t>
            </a:r>
          </a:p>
          <a:p>
            <a:pPr algn="ctr"/>
            <a:r>
              <a:rPr lang="ru-RU" dirty="0">
                <a:latin typeface="Times New Roman" pitchFamily="18" charset="0"/>
                <a:cs typeface="Times New Roman" pitchFamily="18" charset="0"/>
              </a:rPr>
              <a:t>Исполнительный лист. Документ, который суд выдаёт на основании вступившего в силу решения, он служит основанием для принудительного исполнения решения суда через службу судебных приставов.</a:t>
            </a:r>
          </a:p>
          <a:p>
            <a:pPr algn="ctr"/>
            <a:r>
              <a:rPr lang="ru-RU" dirty="0">
                <a:latin typeface="Times New Roman" pitchFamily="18" charset="0"/>
                <a:cs typeface="Times New Roman" pitchFamily="18" charset="0"/>
              </a:rPr>
              <a:t>Судебный приказ. Документ, который суд выдаёт по делам, не требующим судебного разбирательства, например, по делам о взыскании алиментов или о взыскании задолженности по договорам.</a:t>
            </a: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9652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376" y="116632"/>
            <a:ext cx="11161240" cy="461665"/>
          </a:xfrm>
          <a:prstGeom prst="rect">
            <a:avLst/>
          </a:prstGeom>
        </p:spPr>
        <p:txBody>
          <a:bodyPr wrap="square">
            <a:spAutoFit/>
          </a:bodyPr>
          <a:lstStyle/>
          <a:p>
            <a:pPr algn="ctr"/>
            <a:endParaRPr lang="ru-RU" sz="2400" b="1" i="1" dirty="0"/>
          </a:p>
        </p:txBody>
      </p:sp>
      <p:sp>
        <p:nvSpPr>
          <p:cNvPr id="4" name="Прямоугольник 3"/>
          <p:cNvSpPr/>
          <p:nvPr/>
        </p:nvSpPr>
        <p:spPr>
          <a:xfrm>
            <a:off x="5197548" y="1316961"/>
            <a:ext cx="4642868" cy="400110"/>
          </a:xfrm>
          <a:prstGeom prst="rect">
            <a:avLst/>
          </a:prstGeom>
        </p:spPr>
        <p:txBody>
          <a:bodyPr wrap="square">
            <a:spAutoFit/>
          </a:bodyPr>
          <a:lstStyle/>
          <a:p>
            <a:pPr algn="ctr"/>
            <a:endParaRPr lang="ru-RU" sz="2000" b="1" i="1" dirty="0"/>
          </a:p>
        </p:txBody>
      </p:sp>
      <p:sp>
        <p:nvSpPr>
          <p:cNvPr id="5" name="Прямоугольник 4"/>
          <p:cNvSpPr/>
          <p:nvPr/>
        </p:nvSpPr>
        <p:spPr>
          <a:xfrm>
            <a:off x="5303912" y="1717071"/>
            <a:ext cx="6696744" cy="369332"/>
          </a:xfrm>
          <a:prstGeom prst="rect">
            <a:avLst/>
          </a:prstGeom>
        </p:spPr>
        <p:txBody>
          <a:bodyPr wrap="square">
            <a:spAutoFit/>
          </a:bodyPr>
          <a:lstStyle/>
          <a:p>
            <a:endParaRPr lang="ru-RU" i="1" dirty="0"/>
          </a:p>
        </p:txBody>
      </p:sp>
      <p:sp>
        <p:nvSpPr>
          <p:cNvPr id="6" name="Заголовок 1">
            <a:extLst>
              <a:ext uri="{FF2B5EF4-FFF2-40B4-BE49-F238E27FC236}">
                <a16:creationId xmlns:a16="http://schemas.microsoft.com/office/drawing/2014/main" id="{0719AA99-22D7-45B3-8069-6E1FEDD93C30}"/>
              </a:ext>
            </a:extLst>
          </p:cNvPr>
          <p:cNvSpPr txBox="1">
            <a:spLocks/>
          </p:cNvSpPr>
          <p:nvPr/>
        </p:nvSpPr>
        <p:spPr>
          <a:xfrm>
            <a:off x="380960" y="142852"/>
            <a:ext cx="9687193" cy="7755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dirty="0"/>
              <a:t>Перечень нормативно-правовых актов правоприменительной практики организации</a:t>
            </a:r>
            <a:endParaRPr lang="ru-RU" sz="3600" b="1" dirty="0"/>
          </a:p>
        </p:txBody>
      </p:sp>
      <p:sp>
        <p:nvSpPr>
          <p:cNvPr id="7" name="TextBox 6"/>
          <p:cNvSpPr txBox="1"/>
          <p:nvPr/>
        </p:nvSpPr>
        <p:spPr>
          <a:xfrm>
            <a:off x="595274" y="1225689"/>
            <a:ext cx="9560120" cy="5632311"/>
          </a:xfrm>
          <a:prstGeom prst="rect">
            <a:avLst/>
          </a:prstGeom>
          <a:noFill/>
        </p:spPr>
        <p:txBody>
          <a:bodyPr wrap="square" rtlCol="0">
            <a:spAutoFit/>
          </a:bodyPr>
          <a:lstStyle/>
          <a:p>
            <a:pPr algn="ctr"/>
            <a:r>
              <a:rPr lang="ru-RU" sz="1600" dirty="0">
                <a:latin typeface="Times New Roman" pitchFamily="18" charset="0"/>
                <a:cs typeface="Times New Roman" pitchFamily="18" charset="0"/>
              </a:rPr>
              <a:t>Федеральные нормативно-правовые акты</a:t>
            </a:r>
          </a:p>
          <a:p>
            <a:pPr algn="ctr"/>
            <a:r>
              <a:rPr lang="ru-RU" sz="1600" dirty="0">
                <a:latin typeface="Times New Roman" pitchFamily="18" charset="0"/>
                <a:cs typeface="Times New Roman" pitchFamily="18" charset="0"/>
              </a:rPr>
              <a:t>Гражданский кодекс РФ (ГК РФ). Например, в деле о взыскании задолженности по оплате горячего водоснабжения суд ссылался на ст. 410 ГК РФ о зачёте встречных требований. </a:t>
            </a:r>
          </a:p>
          <a:p>
            <a:pPr algn="ctr"/>
            <a:r>
              <a:rPr lang="ru-RU" sz="1600" dirty="0">
                <a:latin typeface="Times New Roman" pitchFamily="18" charset="0"/>
                <a:cs typeface="Times New Roman" pitchFamily="18" charset="0"/>
              </a:rPr>
              <a:t>Постановление Правительства РФ от 06.05.2011 №354 «О предоставлении коммунальных услуг собственникам и пользователям помещений в многоквартирных домах и жилых домов» (вместе с «Правилами предоставления коммунальных услуг...»). В судебной практике ПМУП «ГКТХ» применялись положения этого документа, в том числе пункт 101 Правил и пункт 5 приложения N 1 к ним. </a:t>
            </a:r>
          </a:p>
          <a:p>
            <a:pPr algn="ctr"/>
            <a:r>
              <a:rPr lang="ru-RU" sz="1600" dirty="0">
                <a:latin typeface="Times New Roman" pitchFamily="18" charset="0"/>
                <a:cs typeface="Times New Roman" pitchFamily="18" charset="0"/>
              </a:rPr>
              <a:t>Правила организации теплоснабжения в Российской Федерации, утверждённые постановлением Правительства РФ от 08.08.2012 №808. В арбитражном деле ПМУП «ГКТХ» ссылалось на п. 57 этих Правил при требовании к ОАО «РЖД» заключить договор на передачу тепловой энергии. </a:t>
            </a:r>
          </a:p>
          <a:p>
            <a:pPr algn="ctr"/>
            <a:r>
              <a:rPr lang="ru-RU" sz="1600" dirty="0">
                <a:latin typeface="Times New Roman" pitchFamily="18" charset="0"/>
                <a:cs typeface="Times New Roman" pitchFamily="18" charset="0"/>
              </a:rPr>
              <a:t>Региональные нормативные акты</a:t>
            </a:r>
          </a:p>
          <a:p>
            <a:pPr algn="ctr"/>
            <a:r>
              <a:rPr lang="ru-RU" sz="1600" dirty="0">
                <a:latin typeface="Times New Roman" pitchFamily="18" charset="0"/>
                <a:cs typeface="Times New Roman" pitchFamily="18" charset="0"/>
              </a:rPr>
              <a:t>Постановления Министерства тарифного регулирования и энергетики Пермского края. Например, постановления от 28.11.2022 №332-вг, от 20.12.2020 №320-т, №321-т устанавливали тарифы для ПМУП «ГКТХ». </a:t>
            </a:r>
          </a:p>
          <a:p>
            <a:pPr algn="ctr"/>
            <a:r>
              <a:rPr lang="ru-RU" sz="1600" dirty="0">
                <a:latin typeface="Times New Roman" pitchFamily="18" charset="0"/>
                <a:cs typeface="Times New Roman" pitchFamily="18" charset="0"/>
              </a:rPr>
              <a:t>Нормативы потребления коммунальных услуг, утверждённые постановлением Правительства Пермского края от 17.09.2015 №647-п (для холодного и горячего водоснабжения). </a:t>
            </a:r>
          </a:p>
          <a:p>
            <a:pPr algn="ctr"/>
            <a:r>
              <a:rPr lang="ru-RU" sz="1600" dirty="0">
                <a:latin typeface="Times New Roman" pitchFamily="18" charset="0"/>
                <a:cs typeface="Times New Roman" pitchFamily="18" charset="0"/>
              </a:rPr>
              <a:t>Локальные акты ПМУП «ГКТХ»</a:t>
            </a:r>
          </a:p>
          <a:p>
            <a:pPr algn="ctr"/>
            <a:r>
              <a:rPr lang="ru-RU" sz="1600" dirty="0">
                <a:latin typeface="Times New Roman" pitchFamily="18" charset="0"/>
                <a:cs typeface="Times New Roman" pitchFamily="18" charset="0"/>
              </a:rPr>
              <a:t>Устав предприятия. Утверждён 29 сентября 2020 года (№059-04-03-40). Определяет цели, задачи, порядок управления и другие аспекты деятельности ПМУП «ГКТХ». </a:t>
            </a:r>
          </a:p>
          <a:p>
            <a:pPr algn="ctr"/>
            <a:r>
              <a:rPr lang="ru-RU" sz="1600" dirty="0">
                <a:latin typeface="Times New Roman" pitchFamily="18" charset="0"/>
                <a:cs typeface="Times New Roman" pitchFamily="18" charset="0"/>
              </a:rPr>
              <a:t>Политика в отношении персональных данных. </a:t>
            </a:r>
          </a:p>
          <a:p>
            <a:pPr algn="ctr"/>
            <a:r>
              <a:rPr lang="ru-RU" sz="1600" dirty="0">
                <a:latin typeface="Times New Roman" pitchFamily="18" charset="0"/>
                <a:cs typeface="Times New Roman" pitchFamily="18" charset="0"/>
              </a:rPr>
              <a:t>Положение о закупке товаров, работ, услуг.</a:t>
            </a:r>
          </a:p>
          <a:p>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58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838200" y="0"/>
            <a:ext cx="10515600" cy="981075"/>
          </a:xfrm>
        </p:spPr>
        <p:txBody>
          <a:bodyPr/>
          <a:lstStyle/>
          <a:p>
            <a:r>
              <a:rPr lang="ru-RU" sz="2800" b="1" dirty="0"/>
              <a:t>Содержание</a:t>
            </a:r>
          </a:p>
        </p:txBody>
      </p:sp>
      <p:sp>
        <p:nvSpPr>
          <p:cNvPr id="5" name="Объект 4"/>
          <p:cNvSpPr>
            <a:spLocks noGrp="1"/>
          </p:cNvSpPr>
          <p:nvPr>
            <p:ph idx="1"/>
          </p:nvPr>
        </p:nvSpPr>
        <p:spPr>
          <a:xfrm>
            <a:off x="838200" y="836613"/>
            <a:ext cx="10515600" cy="5832475"/>
          </a:xfrm>
          <a:prstGeom prst="rect">
            <a:avLst/>
          </a:prstGeom>
        </p:spPr>
        <p:txBody>
          <a:bodyPr wrap="square">
            <a:spAutoFit/>
          </a:bodyPr>
          <a:lstStyle/>
          <a:p>
            <a:pPr marL="400050" indent="-400050">
              <a:buAutoNum type="romanUcPeriod"/>
            </a:pPr>
            <a:r>
              <a:rPr lang="ru-RU" sz="2000" b="1" dirty="0">
                <a:latin typeface="Arial" panose="020B0604020202020204" pitchFamily="34" charset="0"/>
                <a:cs typeface="Arial" panose="020B0604020202020204" pitchFamily="34" charset="0"/>
              </a:rPr>
              <a:t>Инструктаж по технике безопасности и охране труда</a:t>
            </a:r>
          </a:p>
          <a:p>
            <a:endParaRPr lang="ru-RU" sz="2000" dirty="0">
              <a:latin typeface="Arial" panose="020B0604020202020204" pitchFamily="34" charset="0"/>
              <a:cs typeface="Arial" panose="020B0604020202020204" pitchFamily="34" charset="0"/>
            </a:endParaRPr>
          </a:p>
          <a:p>
            <a:r>
              <a:rPr lang="ru-RU" sz="2000" b="1" dirty="0">
                <a:latin typeface="Arial" panose="020B0604020202020204" pitchFamily="34" charset="0"/>
                <a:cs typeface="Arial" panose="020B0604020202020204" pitchFamily="34" charset="0"/>
              </a:rPr>
              <a:t>II. Нормативно-правовая база, регламентирующая реализацию прав граждан в сфере пенсионного обеспечения и социальной защиты</a:t>
            </a:r>
            <a:endParaRPr lang="en-US" sz="2000" b="1" dirty="0">
              <a:latin typeface="Arial" panose="020B0604020202020204" pitchFamily="34" charset="0"/>
              <a:cs typeface="Arial" panose="020B0604020202020204" pitchFamily="34" charset="0"/>
            </a:endParaRPr>
          </a:p>
          <a:p>
            <a:endParaRPr lang="ru-RU" sz="2000" b="1" dirty="0">
              <a:latin typeface="Arial" panose="020B0604020202020204" pitchFamily="34" charset="0"/>
              <a:cs typeface="Arial" panose="020B0604020202020204" pitchFamily="34" charset="0"/>
            </a:endParaRPr>
          </a:p>
          <a:p>
            <a:r>
              <a:rPr lang="ru-RU" sz="2000" b="1" dirty="0">
                <a:latin typeface="Arial" panose="020B0604020202020204" pitchFamily="34" charset="0"/>
                <a:cs typeface="Arial" panose="020B0604020202020204" pitchFamily="34" charset="0"/>
              </a:rPr>
              <a:t>III. Общая характеристика деятельности органов Пенсионного фонда Российской Федерации и социальной защиты</a:t>
            </a:r>
          </a:p>
          <a:p>
            <a:pPr marL="400050" indent="-400050">
              <a:buAutoNum type="romanUcPeriod"/>
            </a:pPr>
            <a:endParaRPr lang="ru-RU"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IV. </a:t>
            </a:r>
            <a:r>
              <a:rPr lang="ru-RU" sz="2000" b="1" dirty="0">
                <a:latin typeface="Arial" panose="020B0604020202020204" pitchFamily="34" charset="0"/>
                <a:cs typeface="Arial" panose="020B0604020202020204" pitchFamily="34" charset="0"/>
              </a:rPr>
              <a:t>Экспериментально-практическая работа</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V. </a:t>
            </a:r>
            <a:r>
              <a:rPr lang="ru-RU" sz="2000" b="1" dirty="0">
                <a:latin typeface="Arial" panose="020B0604020202020204" pitchFamily="34" charset="0"/>
                <a:cs typeface="Arial" panose="020B0604020202020204" pitchFamily="34" charset="0"/>
              </a:rPr>
              <a:t>Результаты систематизации материалов по практике</a:t>
            </a:r>
          </a:p>
        </p:txBody>
      </p:sp>
    </p:spTree>
    <p:extLst>
      <p:ext uri="{BB962C8B-B14F-4D97-AF65-F5344CB8AC3E}">
        <p14:creationId xmlns:p14="http://schemas.microsoft.com/office/powerpoint/2010/main" val="3673611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376" y="116632"/>
            <a:ext cx="11161240" cy="461665"/>
          </a:xfrm>
          <a:prstGeom prst="rect">
            <a:avLst/>
          </a:prstGeom>
        </p:spPr>
        <p:txBody>
          <a:bodyPr wrap="square">
            <a:spAutoFit/>
          </a:bodyPr>
          <a:lstStyle/>
          <a:p>
            <a:pPr algn="ctr"/>
            <a:endParaRPr lang="ru-RU" sz="2400" b="1" i="1" dirty="0"/>
          </a:p>
        </p:txBody>
      </p:sp>
      <p:sp>
        <p:nvSpPr>
          <p:cNvPr id="4" name="Прямоугольник 3"/>
          <p:cNvSpPr/>
          <p:nvPr/>
        </p:nvSpPr>
        <p:spPr>
          <a:xfrm>
            <a:off x="5197548" y="1316961"/>
            <a:ext cx="4642868" cy="400110"/>
          </a:xfrm>
          <a:prstGeom prst="rect">
            <a:avLst/>
          </a:prstGeom>
        </p:spPr>
        <p:txBody>
          <a:bodyPr wrap="square">
            <a:spAutoFit/>
          </a:bodyPr>
          <a:lstStyle/>
          <a:p>
            <a:pPr algn="ctr"/>
            <a:endParaRPr lang="ru-RU" sz="2000" b="1" i="1" dirty="0"/>
          </a:p>
        </p:txBody>
      </p:sp>
      <p:sp>
        <p:nvSpPr>
          <p:cNvPr id="5" name="Прямоугольник 4"/>
          <p:cNvSpPr/>
          <p:nvPr/>
        </p:nvSpPr>
        <p:spPr>
          <a:xfrm>
            <a:off x="5303912" y="1717071"/>
            <a:ext cx="6696744" cy="369332"/>
          </a:xfrm>
          <a:prstGeom prst="rect">
            <a:avLst/>
          </a:prstGeom>
        </p:spPr>
        <p:txBody>
          <a:bodyPr wrap="square">
            <a:spAutoFit/>
          </a:bodyPr>
          <a:lstStyle/>
          <a:p>
            <a:endParaRPr lang="ru-RU" i="1" dirty="0"/>
          </a:p>
        </p:txBody>
      </p:sp>
      <p:sp>
        <p:nvSpPr>
          <p:cNvPr id="6" name="Заголовок 1">
            <a:extLst>
              <a:ext uri="{FF2B5EF4-FFF2-40B4-BE49-F238E27FC236}">
                <a16:creationId xmlns:a16="http://schemas.microsoft.com/office/drawing/2014/main" id="{0719AA99-22D7-45B3-8069-6E1FEDD93C30}"/>
              </a:ext>
            </a:extLst>
          </p:cNvPr>
          <p:cNvSpPr txBox="1">
            <a:spLocks/>
          </p:cNvSpPr>
          <p:nvPr/>
        </p:nvSpPr>
        <p:spPr>
          <a:xfrm>
            <a:off x="380960" y="142852"/>
            <a:ext cx="9687193" cy="7755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dirty="0"/>
              <a:t>Перечень нормативно-правовых актов правоприменительной практики организации</a:t>
            </a:r>
            <a:endParaRPr lang="ru-RU" sz="3600" b="1" dirty="0"/>
          </a:p>
        </p:txBody>
      </p:sp>
      <p:sp>
        <p:nvSpPr>
          <p:cNvPr id="7" name="TextBox 6"/>
          <p:cNvSpPr txBox="1"/>
          <p:nvPr/>
        </p:nvSpPr>
        <p:spPr>
          <a:xfrm>
            <a:off x="309522" y="1142984"/>
            <a:ext cx="9560120" cy="5447645"/>
          </a:xfrm>
          <a:prstGeom prst="rect">
            <a:avLst/>
          </a:prstGeom>
          <a:noFill/>
        </p:spPr>
        <p:txBody>
          <a:bodyPr wrap="square" rtlCol="0">
            <a:spAutoFit/>
          </a:bodyPr>
          <a:lstStyle/>
          <a:p>
            <a:pPr algn="ctr"/>
            <a:r>
              <a:rPr lang="ru-RU" dirty="0">
                <a:latin typeface="Times New Roman" pitchFamily="18" charset="0"/>
                <a:cs typeface="Times New Roman" pitchFamily="18" charset="0"/>
              </a:rPr>
              <a:t>Правоприменительная практика</a:t>
            </a:r>
          </a:p>
          <a:p>
            <a:pPr algn="ctr"/>
            <a:r>
              <a:rPr lang="ru-RU" dirty="0">
                <a:latin typeface="Times New Roman" pitchFamily="18" charset="0"/>
                <a:cs typeface="Times New Roman" pitchFamily="18" charset="0"/>
              </a:rPr>
              <a:t>Примеры судебных дел, связанных с ПМУП «ГКТХ»:</a:t>
            </a:r>
          </a:p>
          <a:p>
            <a:pPr algn="ctr"/>
            <a:r>
              <a:rPr lang="ru-RU" dirty="0">
                <a:latin typeface="Times New Roman" pitchFamily="18" charset="0"/>
                <a:cs typeface="Times New Roman" pitchFamily="18" charset="0"/>
              </a:rPr>
              <a:t>Дело №А50-1664/2023. Арбитражный суд частично удовлетворил иск ПМУП «ГКТХ» о взыскании задолженности за горячее водоснабжение. Суд применил положения Правил №354 и признал верным перерасчёт стоимости ГВС ненадлежащего качества. </a:t>
            </a:r>
          </a:p>
          <a:p>
            <a:pPr algn="ctr"/>
            <a:r>
              <a:rPr lang="ru-RU" dirty="0">
                <a:latin typeface="Times New Roman" pitchFamily="18" charset="0"/>
                <a:cs typeface="Times New Roman" pitchFamily="18" charset="0"/>
              </a:rPr>
              <a:t>Дело №2-603/2019. Орджоникидзевский районный суд г. Перми рассматривал иск гражданина к ПМУП «ГКТХ» о перерасчёте задолженности, взыскании неустойки и компенсации морального вреда. Истец утверждал, что переплатил за ЖКУ, но предприятие отказалось произвести перерасчёт. </a:t>
            </a:r>
          </a:p>
          <a:p>
            <a:pPr algn="ctr"/>
            <a:r>
              <a:rPr lang="ru-RU" dirty="0">
                <a:latin typeface="Times New Roman" pitchFamily="18" charset="0"/>
                <a:cs typeface="Times New Roman" pitchFamily="18" charset="0"/>
              </a:rPr>
              <a:t>Дело №А60-49428/2017. ПМУП «ГКТХ» требовало от ОАО «РЖД» заключить договор на передачу тепловой энергии. Суд удовлетворил иск, обязав ответчика направить необходимые документы в соответствии с Правилами организации теплоснабжения. </a:t>
            </a:r>
          </a:p>
          <a:p>
            <a:pPr algn="ctr"/>
            <a:r>
              <a:rPr lang="ru-RU" dirty="0">
                <a:latin typeface="Times New Roman" pitchFamily="18" charset="0"/>
                <a:cs typeface="Times New Roman" pitchFamily="18" charset="0"/>
              </a:rPr>
              <a:t>Дополнительные источники регулирования</a:t>
            </a:r>
          </a:p>
          <a:p>
            <a:pPr algn="ctr"/>
            <a:r>
              <a:rPr lang="ru-RU" dirty="0">
                <a:latin typeface="Times New Roman" pitchFamily="18" charset="0"/>
                <a:cs typeface="Times New Roman" pitchFamily="18" charset="0"/>
              </a:rPr>
              <a:t>Распоряжения администрации города Перми. Например, распоряжения о закреплении имущества на праве хозяйственного ведения за ПМУП «ГКТХ». </a:t>
            </a:r>
          </a:p>
          <a:p>
            <a:pPr algn="ctr"/>
            <a:r>
              <a:rPr lang="ru-RU" dirty="0">
                <a:latin typeface="Times New Roman" pitchFamily="18" charset="0"/>
                <a:cs typeface="Times New Roman" pitchFamily="18" charset="0"/>
              </a:rPr>
              <a:t>Трудовое законодательство. Предприятие подчиняется нормам Трудового кодекса РФ, включая требования к локальным актам в сфере труда (правила внутреннего трудового распорядка, положения об охране труда и т. д.).</a:t>
            </a:r>
          </a:p>
          <a:p>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586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376" y="116632"/>
            <a:ext cx="11161240" cy="461665"/>
          </a:xfrm>
          <a:prstGeom prst="rect">
            <a:avLst/>
          </a:prstGeom>
        </p:spPr>
        <p:txBody>
          <a:bodyPr wrap="square">
            <a:spAutoFit/>
          </a:bodyPr>
          <a:lstStyle/>
          <a:p>
            <a:pPr algn="ctr"/>
            <a:endParaRPr lang="ru-RU" sz="2400" b="1" i="1" dirty="0"/>
          </a:p>
        </p:txBody>
      </p:sp>
      <p:sp>
        <p:nvSpPr>
          <p:cNvPr id="3" name="Прямоугольник 2"/>
          <p:cNvSpPr/>
          <p:nvPr/>
        </p:nvSpPr>
        <p:spPr>
          <a:xfrm>
            <a:off x="551384" y="1316961"/>
            <a:ext cx="4464496" cy="400110"/>
          </a:xfrm>
          <a:prstGeom prst="rect">
            <a:avLst/>
          </a:prstGeom>
        </p:spPr>
        <p:txBody>
          <a:bodyPr wrap="square">
            <a:spAutoFit/>
          </a:bodyPr>
          <a:lstStyle/>
          <a:p>
            <a:endParaRPr lang="ru-RU" sz="2000" i="1" dirty="0"/>
          </a:p>
        </p:txBody>
      </p:sp>
      <p:sp>
        <p:nvSpPr>
          <p:cNvPr id="4" name="Прямоугольник 3"/>
          <p:cNvSpPr/>
          <p:nvPr/>
        </p:nvSpPr>
        <p:spPr>
          <a:xfrm>
            <a:off x="5197548" y="1316961"/>
            <a:ext cx="4642868" cy="400110"/>
          </a:xfrm>
          <a:prstGeom prst="rect">
            <a:avLst/>
          </a:prstGeom>
        </p:spPr>
        <p:txBody>
          <a:bodyPr wrap="square">
            <a:spAutoFit/>
          </a:bodyPr>
          <a:lstStyle/>
          <a:p>
            <a:pPr algn="ctr"/>
            <a:endParaRPr lang="ru-RU" sz="2000" b="1" i="1" dirty="0"/>
          </a:p>
        </p:txBody>
      </p:sp>
      <p:sp>
        <p:nvSpPr>
          <p:cNvPr id="5" name="Прямоугольник 4"/>
          <p:cNvSpPr/>
          <p:nvPr/>
        </p:nvSpPr>
        <p:spPr>
          <a:xfrm>
            <a:off x="5303912" y="1717071"/>
            <a:ext cx="6696744" cy="369332"/>
          </a:xfrm>
          <a:prstGeom prst="rect">
            <a:avLst/>
          </a:prstGeom>
        </p:spPr>
        <p:txBody>
          <a:bodyPr wrap="square">
            <a:spAutoFit/>
          </a:bodyPr>
          <a:lstStyle/>
          <a:p>
            <a:endParaRPr lang="ru-RU" i="1" dirty="0"/>
          </a:p>
        </p:txBody>
      </p:sp>
      <p:sp>
        <p:nvSpPr>
          <p:cNvPr id="6" name="Заголовок 1">
            <a:extLst>
              <a:ext uri="{FF2B5EF4-FFF2-40B4-BE49-F238E27FC236}">
                <a16:creationId xmlns:a16="http://schemas.microsoft.com/office/drawing/2014/main" id="{0719AA99-22D7-45B3-8069-6E1FEDD93C30}"/>
              </a:ext>
            </a:extLst>
          </p:cNvPr>
          <p:cNvSpPr txBox="1">
            <a:spLocks/>
          </p:cNvSpPr>
          <p:nvPr/>
        </p:nvSpPr>
        <p:spPr>
          <a:xfrm>
            <a:off x="522164" y="412863"/>
            <a:ext cx="9687193" cy="7755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a:t>Составить заявление в суд и представить образец</a:t>
            </a:r>
          </a:p>
        </p:txBody>
      </p:sp>
      <p:sp>
        <p:nvSpPr>
          <p:cNvPr id="8" name="TextBox 7"/>
          <p:cNvSpPr txBox="1"/>
          <p:nvPr/>
        </p:nvSpPr>
        <p:spPr>
          <a:xfrm>
            <a:off x="595274" y="857232"/>
            <a:ext cx="9216000" cy="5632311"/>
          </a:xfrm>
          <a:prstGeom prst="rect">
            <a:avLst/>
          </a:prstGeom>
          <a:noFill/>
        </p:spPr>
        <p:txBody>
          <a:bodyPr wrap="square" rtlCol="0">
            <a:spAutoFit/>
          </a:bodyPr>
          <a:lstStyle/>
          <a:p>
            <a:pPr algn="ctr"/>
            <a:r>
              <a:rPr lang="ru-RU" sz="1000" b="1" dirty="0">
                <a:latin typeface="Times New Roman" pitchFamily="18" charset="0"/>
                <a:cs typeface="Times New Roman" pitchFamily="18" charset="0"/>
              </a:rPr>
              <a:t>Исковое заявление</a:t>
            </a:r>
          </a:p>
          <a:p>
            <a:pPr algn="ctr"/>
            <a:r>
              <a:rPr lang="ru-RU" sz="1000" b="1" dirty="0">
                <a:latin typeface="Times New Roman" pitchFamily="18" charset="0"/>
                <a:cs typeface="Times New Roman" pitchFamily="18" charset="0"/>
              </a:rPr>
              <a:t>В Арбитражный суд г.М…</a:t>
            </a:r>
            <a:br>
              <a:rPr lang="ru-RU" sz="1000" dirty="0">
                <a:latin typeface="Times New Roman" pitchFamily="18" charset="0"/>
                <a:cs typeface="Times New Roman" pitchFamily="18" charset="0"/>
              </a:rPr>
            </a:br>
            <a:endParaRPr lang="ru-RU" sz="1000" dirty="0">
              <a:latin typeface="Times New Roman" pitchFamily="18" charset="0"/>
              <a:cs typeface="Times New Roman" pitchFamily="18" charset="0"/>
            </a:endParaRPr>
          </a:p>
          <a:p>
            <a:pPr algn="r"/>
            <a:r>
              <a:rPr lang="ru-RU" sz="1000" b="1" dirty="0">
                <a:latin typeface="Times New Roman" pitchFamily="18" charset="0"/>
                <a:cs typeface="Times New Roman" pitchFamily="18" charset="0"/>
              </a:rPr>
              <a:t>Истец:</a:t>
            </a:r>
            <a:r>
              <a:rPr lang="ru-RU" sz="1000" dirty="0">
                <a:latin typeface="Times New Roman" pitchFamily="18" charset="0"/>
                <a:cs typeface="Times New Roman" pitchFamily="18" charset="0"/>
              </a:rPr>
              <a:t> ПМУП «ГКТХ»</a:t>
            </a:r>
            <a:br>
              <a:rPr lang="ru-RU" sz="1000" dirty="0">
                <a:latin typeface="Times New Roman" pitchFamily="18" charset="0"/>
                <a:cs typeface="Times New Roman" pitchFamily="18" charset="0"/>
              </a:rPr>
            </a:br>
            <a:r>
              <a:rPr lang="ru-RU" sz="1000" i="1" dirty="0">
                <a:latin typeface="Times New Roman" pitchFamily="18" charset="0"/>
                <a:cs typeface="Times New Roman" pitchFamily="18" charset="0"/>
              </a:rPr>
              <a:t>(полный юридический адрес, ИНН, ОГРН, контактные данные)</a:t>
            </a:r>
            <a:endParaRPr lang="ru-RU" sz="1000" dirty="0">
              <a:latin typeface="Times New Roman" pitchFamily="18" charset="0"/>
              <a:cs typeface="Times New Roman" pitchFamily="18" charset="0"/>
            </a:endParaRPr>
          </a:p>
          <a:p>
            <a:pPr algn="r"/>
            <a:r>
              <a:rPr lang="ru-RU" sz="1000" b="1" dirty="0">
                <a:latin typeface="Times New Roman" pitchFamily="18" charset="0"/>
                <a:cs typeface="Times New Roman" pitchFamily="18" charset="0"/>
              </a:rPr>
              <a:t>Ответчик:</a:t>
            </a:r>
            <a:r>
              <a:rPr lang="ru-RU" sz="1000" dirty="0">
                <a:latin typeface="Times New Roman" pitchFamily="18" charset="0"/>
                <a:cs typeface="Times New Roman" pitchFamily="18" charset="0"/>
              </a:rPr>
              <a:t> ОАО «РЖД»</a:t>
            </a:r>
            <a:br>
              <a:rPr lang="ru-RU" sz="1000" dirty="0">
                <a:latin typeface="Times New Roman" pitchFamily="18" charset="0"/>
                <a:cs typeface="Times New Roman" pitchFamily="18" charset="0"/>
              </a:rPr>
            </a:br>
            <a:r>
              <a:rPr lang="ru-RU" sz="1000" i="1" dirty="0">
                <a:latin typeface="Times New Roman" pitchFamily="18" charset="0"/>
                <a:cs typeface="Times New Roman" pitchFamily="18" charset="0"/>
              </a:rPr>
              <a:t>(полный юридический адрес, ИНН, ОГРН, контактные данные)</a:t>
            </a:r>
            <a:endParaRPr lang="ru-RU" sz="1000" dirty="0">
              <a:latin typeface="Times New Roman" pitchFamily="18" charset="0"/>
              <a:cs typeface="Times New Roman" pitchFamily="18" charset="0"/>
            </a:endParaRPr>
          </a:p>
          <a:p>
            <a:pPr algn="ctr"/>
            <a:r>
              <a:rPr lang="ru-RU" sz="1000" b="1" dirty="0">
                <a:latin typeface="Times New Roman" pitchFamily="18" charset="0"/>
                <a:cs typeface="Times New Roman" pitchFamily="18" charset="0"/>
              </a:rPr>
              <a:t>Исковое заявление об </a:t>
            </a:r>
            <a:r>
              <a:rPr lang="ru-RU" sz="1000" b="1" dirty="0" err="1">
                <a:latin typeface="Times New Roman" pitchFamily="18" charset="0"/>
                <a:cs typeface="Times New Roman" pitchFamily="18" charset="0"/>
              </a:rPr>
              <a:t>обязании</a:t>
            </a:r>
            <a:r>
              <a:rPr lang="ru-RU" sz="1000" b="1" dirty="0">
                <a:latin typeface="Times New Roman" pitchFamily="18" charset="0"/>
                <a:cs typeface="Times New Roman" pitchFamily="18" charset="0"/>
              </a:rPr>
              <a:t> заключить договор на передачу тепловой энергии</a:t>
            </a:r>
          </a:p>
          <a:p>
            <a:r>
              <a:rPr lang="ru-RU" sz="1000" dirty="0">
                <a:latin typeface="Times New Roman" pitchFamily="18" charset="0"/>
                <a:cs typeface="Times New Roman" pitchFamily="18" charset="0"/>
              </a:rPr>
              <a:t>В соответствии с п. 4 ст. 445 Гражданского кодекса Российской Федерации истец обратился к ответчику с предложением заключить договор на передачу тепловой</a:t>
            </a:r>
          </a:p>
          <a:p>
            <a:r>
              <a:rPr lang="ru-RU" sz="1000" dirty="0">
                <a:latin typeface="Times New Roman" pitchFamily="18" charset="0"/>
                <a:cs typeface="Times New Roman" pitchFamily="18" charset="0"/>
              </a:rPr>
              <a:t>энергии.</a:t>
            </a:r>
          </a:p>
          <a:p>
            <a:pPr algn="ctr"/>
            <a:r>
              <a:rPr lang="ru-RU" sz="1000" b="1" dirty="0">
                <a:latin typeface="Times New Roman" pitchFamily="18" charset="0"/>
                <a:cs typeface="Times New Roman" pitchFamily="18" charset="0"/>
              </a:rPr>
              <a:t>Обстоятельства дела:</a:t>
            </a:r>
            <a:endParaRPr lang="ru-RU" sz="1000" dirty="0">
              <a:latin typeface="Times New Roman" pitchFamily="18" charset="0"/>
              <a:cs typeface="Times New Roman" pitchFamily="18" charset="0"/>
            </a:endParaRPr>
          </a:p>
          <a:p>
            <a:pPr lvl="1"/>
            <a:r>
              <a:rPr lang="ru-RU" sz="1000" dirty="0">
                <a:latin typeface="Times New Roman" pitchFamily="18" charset="0"/>
                <a:cs typeface="Times New Roman" pitchFamily="18" charset="0"/>
              </a:rPr>
              <a:t>Дата направления оферты (проекта договора) ответчику: </a:t>
            </a:r>
            <a:r>
              <a:rPr lang="ru-RU" sz="1000" i="1" dirty="0">
                <a:latin typeface="Times New Roman" pitchFamily="18" charset="0"/>
                <a:cs typeface="Times New Roman" pitchFamily="18" charset="0"/>
              </a:rPr>
              <a:t>(указать дату)</a:t>
            </a:r>
            <a:r>
              <a:rPr lang="ru-RU" sz="1000" dirty="0">
                <a:latin typeface="Times New Roman" pitchFamily="18" charset="0"/>
                <a:cs typeface="Times New Roman" pitchFamily="18" charset="0"/>
              </a:rPr>
              <a:t>.</a:t>
            </a:r>
          </a:p>
          <a:p>
            <a:pPr lvl="1"/>
            <a:r>
              <a:rPr lang="ru-RU" sz="1000" dirty="0">
                <a:latin typeface="Times New Roman" pitchFamily="18" charset="0"/>
                <a:cs typeface="Times New Roman" pitchFamily="18" charset="0"/>
              </a:rPr>
              <a:t>Существенные условия, предусмотренные в проекте договора:</a:t>
            </a:r>
          </a:p>
          <a:p>
            <a:pPr lvl="2"/>
            <a:r>
              <a:rPr lang="ru-RU" sz="1000" dirty="0">
                <a:latin typeface="Times New Roman" pitchFamily="18" charset="0"/>
                <a:cs typeface="Times New Roman" pitchFamily="18" charset="0"/>
              </a:rPr>
              <a:t>объём передаваемой тепловой энергии;</a:t>
            </a:r>
          </a:p>
          <a:p>
            <a:pPr lvl="2"/>
            <a:r>
              <a:rPr lang="ru-RU" sz="1000" dirty="0">
                <a:latin typeface="Times New Roman" pitchFamily="18" charset="0"/>
                <a:cs typeface="Times New Roman" pitchFamily="18" charset="0"/>
              </a:rPr>
              <a:t>тарифы на тепловую энергию;</a:t>
            </a:r>
          </a:p>
          <a:p>
            <a:pPr lvl="2"/>
            <a:r>
              <a:rPr lang="ru-RU" sz="1000" dirty="0">
                <a:latin typeface="Times New Roman" pitchFamily="18" charset="0"/>
                <a:cs typeface="Times New Roman" pitchFamily="18" charset="0"/>
              </a:rPr>
              <a:t>порядок расчётов;</a:t>
            </a:r>
          </a:p>
          <a:p>
            <a:pPr lvl="2"/>
            <a:r>
              <a:rPr lang="ru-RU" sz="1000" dirty="0">
                <a:latin typeface="Times New Roman" pitchFamily="18" charset="0"/>
                <a:cs typeface="Times New Roman" pitchFamily="18" charset="0"/>
              </a:rPr>
              <a:t>сроки передачи энергии;</a:t>
            </a:r>
          </a:p>
          <a:p>
            <a:pPr lvl="2"/>
            <a:r>
              <a:rPr lang="ru-RU" sz="1000" dirty="0">
                <a:latin typeface="Times New Roman" pitchFamily="18" charset="0"/>
                <a:cs typeface="Times New Roman" pitchFamily="18" charset="0"/>
              </a:rPr>
              <a:t>иные существенные условия договора.</a:t>
            </a:r>
          </a:p>
          <a:p>
            <a:pPr lvl="1"/>
            <a:r>
              <a:rPr lang="ru-RU" sz="1000" dirty="0">
                <a:latin typeface="Times New Roman" pitchFamily="18" charset="0"/>
                <a:cs typeface="Times New Roman" pitchFamily="18" charset="0"/>
              </a:rPr>
              <a:t>Ответчик не направил истцу:</a:t>
            </a:r>
          </a:p>
          <a:p>
            <a:pPr lvl="2"/>
            <a:r>
              <a:rPr lang="ru-RU" sz="1000" dirty="0">
                <a:latin typeface="Times New Roman" pitchFamily="18" charset="0"/>
                <a:cs typeface="Times New Roman" pitchFamily="18" charset="0"/>
              </a:rPr>
              <a:t>извещение об акцепте оферты;</a:t>
            </a:r>
          </a:p>
          <a:p>
            <a:pPr lvl="2"/>
            <a:r>
              <a:rPr lang="ru-RU" sz="1000" dirty="0">
                <a:latin typeface="Times New Roman" pitchFamily="18" charset="0"/>
                <a:cs typeface="Times New Roman" pitchFamily="18" charset="0"/>
              </a:rPr>
              <a:t>отказ от акцепта;</a:t>
            </a:r>
          </a:p>
          <a:p>
            <a:pPr lvl="2"/>
            <a:r>
              <a:rPr lang="ru-RU" sz="1000" dirty="0">
                <a:latin typeface="Times New Roman" pitchFamily="18" charset="0"/>
                <a:cs typeface="Times New Roman" pitchFamily="18" charset="0"/>
              </a:rPr>
              <a:t>протокол разногласий к проекту договора.</a:t>
            </a:r>
          </a:p>
          <a:p>
            <a:pPr lvl="1"/>
            <a:r>
              <a:rPr lang="ru-RU" sz="1000" dirty="0">
                <a:latin typeface="Times New Roman" pitchFamily="18" charset="0"/>
                <a:cs typeface="Times New Roman" pitchFamily="18" charset="0"/>
              </a:rPr>
              <a:t>Срок, установленный п. 1 ст. 445 ГК РФ (30 дней с момента получения оферты), истёк </a:t>
            </a:r>
            <a:r>
              <a:rPr lang="ru-RU" sz="1000" i="1" dirty="0">
                <a:latin typeface="Times New Roman" pitchFamily="18" charset="0"/>
                <a:cs typeface="Times New Roman" pitchFamily="18" charset="0"/>
              </a:rPr>
              <a:t>(указать дату истечения срока)</a:t>
            </a:r>
            <a:r>
              <a:rPr lang="ru-RU" sz="1000" dirty="0">
                <a:latin typeface="Times New Roman" pitchFamily="18" charset="0"/>
                <a:cs typeface="Times New Roman" pitchFamily="18" charset="0"/>
              </a:rPr>
              <a:t>.</a:t>
            </a:r>
          </a:p>
          <a:p>
            <a:pPr algn="ctr"/>
            <a:r>
              <a:rPr lang="ru-RU" sz="1000" b="1" dirty="0">
                <a:latin typeface="Times New Roman" pitchFamily="18" charset="0"/>
                <a:cs typeface="Times New Roman" pitchFamily="18" charset="0"/>
              </a:rPr>
              <a:t>Правовое обоснование:</a:t>
            </a:r>
            <a:endParaRPr lang="ru-RU" sz="1000" dirty="0">
              <a:latin typeface="Times New Roman" pitchFamily="18" charset="0"/>
              <a:cs typeface="Times New Roman" pitchFamily="18" charset="0"/>
            </a:endParaRPr>
          </a:p>
          <a:p>
            <a:pPr lvl="1"/>
            <a:r>
              <a:rPr lang="ru-RU" sz="1000" dirty="0">
                <a:latin typeface="Times New Roman" pitchFamily="18" charset="0"/>
                <a:cs typeface="Times New Roman" pitchFamily="18" charset="0"/>
              </a:rPr>
              <a:t>В силу ст. 421 ГК РФ граждане и юридические лица свободны в заключении договора, однако в случаях, предусмотренных законом, сторона обязана заключить</a:t>
            </a:r>
          </a:p>
          <a:p>
            <a:pPr lvl="1"/>
            <a:r>
              <a:rPr lang="ru-RU" sz="1000" dirty="0">
                <a:latin typeface="Times New Roman" pitchFamily="18" charset="0"/>
                <a:cs typeface="Times New Roman" pitchFamily="18" charset="0"/>
              </a:rPr>
              <a:t> договор.</a:t>
            </a:r>
          </a:p>
          <a:p>
            <a:pPr lvl="1"/>
            <a:r>
              <a:rPr lang="ru-RU" sz="1000" dirty="0">
                <a:latin typeface="Times New Roman" pitchFamily="18" charset="0"/>
                <a:cs typeface="Times New Roman" pitchFamily="18" charset="0"/>
              </a:rPr>
              <a:t>Согласно п. 4 ст. 445 ГК РФ, если сторона, для которой заключение договора обязательно, уклоняется от его заключения, другая сторона вправе </a:t>
            </a:r>
          </a:p>
          <a:p>
            <a:pPr lvl="1"/>
            <a:r>
              <a:rPr lang="ru-RU" sz="1000" dirty="0">
                <a:latin typeface="Times New Roman" pitchFamily="18" charset="0"/>
                <a:cs typeface="Times New Roman" pitchFamily="18" charset="0"/>
              </a:rPr>
              <a:t>обратиться в суд с требованием о понуждении заключить договор.</a:t>
            </a:r>
          </a:p>
          <a:p>
            <a:pPr lvl="1"/>
            <a:r>
              <a:rPr lang="ru-RU" sz="1000" dirty="0">
                <a:latin typeface="Times New Roman" pitchFamily="18" charset="0"/>
                <a:cs typeface="Times New Roman" pitchFamily="18" charset="0"/>
              </a:rPr>
              <a:t>Договор на передачу тепловой энергии является публичным договором, и ответчик, как организация, осуществляющая передачу тепловой энергии, </a:t>
            </a:r>
          </a:p>
          <a:p>
            <a:pPr lvl="1"/>
            <a:r>
              <a:rPr lang="ru-RU" sz="1000" dirty="0">
                <a:latin typeface="Times New Roman" pitchFamily="18" charset="0"/>
                <a:cs typeface="Times New Roman" pitchFamily="18" charset="0"/>
              </a:rPr>
              <a:t>обязан его </a:t>
            </a:r>
          </a:p>
          <a:p>
            <a:pPr lvl="1"/>
            <a:r>
              <a:rPr lang="ru-RU" sz="1000" dirty="0">
                <a:latin typeface="Times New Roman" pitchFamily="18" charset="0"/>
                <a:cs typeface="Times New Roman" pitchFamily="18" charset="0"/>
              </a:rPr>
              <a:t>заключить.</a:t>
            </a:r>
          </a:p>
          <a:p>
            <a:pPr lvl="1"/>
            <a:r>
              <a:rPr lang="ru-RU" sz="1000" dirty="0">
                <a:latin typeface="Times New Roman" pitchFamily="18" charset="0"/>
                <a:cs typeface="Times New Roman" pitchFamily="18" charset="0"/>
              </a:rPr>
              <a:t>Существенные условия договора соответствуют требованиям:</a:t>
            </a:r>
          </a:p>
          <a:p>
            <a:pPr lvl="2"/>
            <a:r>
              <a:rPr lang="ru-RU" sz="1000" dirty="0">
                <a:latin typeface="Times New Roman" pitchFamily="18" charset="0"/>
                <a:cs typeface="Times New Roman" pitchFamily="18" charset="0"/>
              </a:rPr>
              <a:t>Федерального закона от 27.07.2010 № 190‑ФЗ «О теплоснабжении»;</a:t>
            </a:r>
          </a:p>
          <a:p>
            <a:pPr lvl="2"/>
            <a:r>
              <a:rPr lang="ru-RU" sz="1000" dirty="0">
                <a:latin typeface="Times New Roman" pitchFamily="18" charset="0"/>
                <a:cs typeface="Times New Roman" pitchFamily="18" charset="0"/>
              </a:rPr>
              <a:t>Правил учёта тепловой энергии и теплоносителя, утверждённых Минтопэнерго России от 12.09.1995 № Вк‑4936;</a:t>
            </a:r>
          </a:p>
          <a:p>
            <a:pPr lvl="2"/>
            <a:r>
              <a:rPr lang="ru-RU" sz="1000" dirty="0">
                <a:latin typeface="Times New Roman" pitchFamily="18" charset="0"/>
                <a:cs typeface="Times New Roman" pitchFamily="18" charset="0"/>
              </a:rPr>
              <a:t>иных нормативных актов, регулирующих отношения в сфере теплоснабжения.</a:t>
            </a:r>
          </a:p>
        </p:txBody>
      </p:sp>
    </p:spTree>
    <p:extLst>
      <p:ext uri="{BB962C8B-B14F-4D97-AF65-F5344CB8AC3E}">
        <p14:creationId xmlns:p14="http://schemas.microsoft.com/office/powerpoint/2010/main" val="3706321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376" y="116632"/>
            <a:ext cx="11161240" cy="461665"/>
          </a:xfrm>
          <a:prstGeom prst="rect">
            <a:avLst/>
          </a:prstGeom>
        </p:spPr>
        <p:txBody>
          <a:bodyPr wrap="square">
            <a:spAutoFit/>
          </a:bodyPr>
          <a:lstStyle/>
          <a:p>
            <a:pPr algn="ctr"/>
            <a:endParaRPr lang="ru-RU" sz="2400" b="1" i="1" dirty="0"/>
          </a:p>
        </p:txBody>
      </p:sp>
      <p:sp>
        <p:nvSpPr>
          <p:cNvPr id="3" name="Прямоугольник 2"/>
          <p:cNvSpPr/>
          <p:nvPr/>
        </p:nvSpPr>
        <p:spPr>
          <a:xfrm>
            <a:off x="551384" y="1316961"/>
            <a:ext cx="4464496" cy="400110"/>
          </a:xfrm>
          <a:prstGeom prst="rect">
            <a:avLst/>
          </a:prstGeom>
        </p:spPr>
        <p:txBody>
          <a:bodyPr wrap="square">
            <a:spAutoFit/>
          </a:bodyPr>
          <a:lstStyle/>
          <a:p>
            <a:endParaRPr lang="ru-RU" sz="2000" i="1" dirty="0"/>
          </a:p>
        </p:txBody>
      </p:sp>
      <p:sp>
        <p:nvSpPr>
          <p:cNvPr id="4" name="Прямоугольник 3"/>
          <p:cNvSpPr/>
          <p:nvPr/>
        </p:nvSpPr>
        <p:spPr>
          <a:xfrm>
            <a:off x="5197548" y="1316961"/>
            <a:ext cx="4642868" cy="400110"/>
          </a:xfrm>
          <a:prstGeom prst="rect">
            <a:avLst/>
          </a:prstGeom>
        </p:spPr>
        <p:txBody>
          <a:bodyPr wrap="square">
            <a:spAutoFit/>
          </a:bodyPr>
          <a:lstStyle/>
          <a:p>
            <a:pPr algn="ctr"/>
            <a:endParaRPr lang="ru-RU" sz="2000" b="1" i="1" dirty="0"/>
          </a:p>
        </p:txBody>
      </p:sp>
      <p:sp>
        <p:nvSpPr>
          <p:cNvPr id="5" name="Прямоугольник 4"/>
          <p:cNvSpPr/>
          <p:nvPr/>
        </p:nvSpPr>
        <p:spPr>
          <a:xfrm>
            <a:off x="5303912" y="1717071"/>
            <a:ext cx="6696744" cy="369332"/>
          </a:xfrm>
          <a:prstGeom prst="rect">
            <a:avLst/>
          </a:prstGeom>
        </p:spPr>
        <p:txBody>
          <a:bodyPr wrap="square">
            <a:spAutoFit/>
          </a:bodyPr>
          <a:lstStyle/>
          <a:p>
            <a:endParaRPr lang="ru-RU" i="1" dirty="0"/>
          </a:p>
        </p:txBody>
      </p:sp>
      <p:sp>
        <p:nvSpPr>
          <p:cNvPr id="6" name="Заголовок 1">
            <a:extLst>
              <a:ext uri="{FF2B5EF4-FFF2-40B4-BE49-F238E27FC236}">
                <a16:creationId xmlns:a16="http://schemas.microsoft.com/office/drawing/2014/main" id="{0719AA99-22D7-45B3-8069-6E1FEDD93C30}"/>
              </a:ext>
            </a:extLst>
          </p:cNvPr>
          <p:cNvSpPr txBox="1">
            <a:spLocks/>
          </p:cNvSpPr>
          <p:nvPr/>
        </p:nvSpPr>
        <p:spPr>
          <a:xfrm>
            <a:off x="522164" y="412863"/>
            <a:ext cx="9687193" cy="7755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a:t>Составить заявление в суд и представить образец</a:t>
            </a:r>
          </a:p>
        </p:txBody>
      </p:sp>
      <p:sp>
        <p:nvSpPr>
          <p:cNvPr id="8" name="TextBox 7"/>
          <p:cNvSpPr txBox="1"/>
          <p:nvPr/>
        </p:nvSpPr>
        <p:spPr>
          <a:xfrm>
            <a:off x="238084" y="928670"/>
            <a:ext cx="9560120" cy="5447645"/>
          </a:xfrm>
          <a:prstGeom prst="rect">
            <a:avLst/>
          </a:prstGeom>
          <a:noFill/>
        </p:spPr>
        <p:txBody>
          <a:bodyPr wrap="square" rtlCol="0">
            <a:spAutoFit/>
          </a:bodyPr>
          <a:lstStyle/>
          <a:p>
            <a:pPr algn="r"/>
            <a:r>
              <a:rPr lang="ru-RU" sz="1200" b="1" dirty="0">
                <a:latin typeface="Times New Roman" pitchFamily="18" charset="0"/>
                <a:cs typeface="Times New Roman" pitchFamily="18" charset="0"/>
              </a:rPr>
              <a:t>Продолжение</a:t>
            </a:r>
          </a:p>
          <a:p>
            <a:pPr algn="r"/>
            <a:r>
              <a:rPr lang="ru-RU" sz="1200" b="1" dirty="0">
                <a:latin typeface="Times New Roman" pitchFamily="18" charset="0"/>
                <a:cs typeface="Times New Roman" pitchFamily="18" charset="0"/>
              </a:rPr>
              <a:t> </a:t>
            </a:r>
          </a:p>
          <a:p>
            <a:pPr algn="ctr"/>
            <a:r>
              <a:rPr lang="ru-RU" sz="1200" b="1" dirty="0">
                <a:latin typeface="Times New Roman" pitchFamily="18" charset="0"/>
                <a:cs typeface="Times New Roman" pitchFamily="18" charset="0"/>
              </a:rPr>
              <a:t>Доказательства:</a:t>
            </a:r>
            <a:endParaRPr lang="ru-RU" sz="1200" dirty="0">
              <a:latin typeface="Times New Roman" pitchFamily="18" charset="0"/>
              <a:cs typeface="Times New Roman" pitchFamily="18" charset="0"/>
            </a:endParaRPr>
          </a:p>
          <a:p>
            <a:pPr lvl="1" algn="ctr"/>
            <a:r>
              <a:rPr lang="ru-RU" sz="1200" dirty="0">
                <a:latin typeface="Times New Roman" pitchFamily="18" charset="0"/>
                <a:cs typeface="Times New Roman" pitchFamily="18" charset="0"/>
              </a:rPr>
              <a:t>копия оферты (проекта договора), направленной ответчику;</a:t>
            </a:r>
          </a:p>
          <a:p>
            <a:pPr lvl="1" algn="ctr"/>
            <a:r>
              <a:rPr lang="ru-RU" sz="1200" dirty="0">
                <a:latin typeface="Times New Roman" pitchFamily="18" charset="0"/>
                <a:cs typeface="Times New Roman" pitchFamily="18" charset="0"/>
              </a:rPr>
              <a:t>документы, подтверждающие отправку и получение оферты ответчиком (почтовая квитанция, уведомление о вручении);</a:t>
            </a:r>
          </a:p>
          <a:p>
            <a:pPr lvl="1" algn="ctr"/>
            <a:r>
              <a:rPr lang="ru-RU" sz="1200" dirty="0">
                <a:latin typeface="Times New Roman" pitchFamily="18" charset="0"/>
                <a:cs typeface="Times New Roman" pitchFamily="18" charset="0"/>
              </a:rPr>
              <a:t>переписка сторон (при наличии);</a:t>
            </a:r>
          </a:p>
          <a:p>
            <a:pPr lvl="1" algn="ctr"/>
            <a:r>
              <a:rPr lang="ru-RU" sz="1200" dirty="0">
                <a:latin typeface="Times New Roman" pitchFamily="18" charset="0"/>
                <a:cs typeface="Times New Roman" pitchFamily="18" charset="0"/>
              </a:rPr>
              <a:t>иные документы, подтверждающие факт уклонения ответчика от заключения договора.</a:t>
            </a:r>
          </a:p>
          <a:p>
            <a:pPr algn="ctr"/>
            <a:r>
              <a:rPr lang="ru-RU" sz="1200" b="1" dirty="0">
                <a:latin typeface="Times New Roman" pitchFamily="18" charset="0"/>
                <a:cs typeface="Times New Roman" pitchFamily="18" charset="0"/>
              </a:rPr>
              <a:t>Требования истца:</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На основании изложенного, руководствуясь п. 4 ст. 445, ст. 432 ГК РФ, прошу суд:</a:t>
            </a:r>
          </a:p>
          <a:p>
            <a:pPr algn="ctr"/>
            <a:r>
              <a:rPr lang="ru-RU" sz="1200" dirty="0">
                <a:latin typeface="Times New Roman" pitchFamily="18" charset="0"/>
                <a:cs typeface="Times New Roman" pitchFamily="18" charset="0"/>
              </a:rPr>
              <a:t>Обязать ОАО «РЖД» заключить с ПМУП «ГКТХ» договор на передачу тепловой энергии на условиях, изложенных в проекте договора от </a:t>
            </a:r>
          </a:p>
          <a:p>
            <a:pPr algn="ctr"/>
            <a:r>
              <a:rPr lang="ru-RU" sz="1200" i="1" dirty="0">
                <a:latin typeface="Times New Roman" pitchFamily="18" charset="0"/>
                <a:cs typeface="Times New Roman" pitchFamily="18" charset="0"/>
              </a:rPr>
              <a:t>(дата)</a:t>
            </a:r>
            <a:r>
              <a:rPr lang="ru-RU" sz="1200" dirty="0">
                <a:latin typeface="Times New Roman" pitchFamily="18" charset="0"/>
                <a:cs typeface="Times New Roman" pitchFamily="18" charset="0"/>
              </a:rPr>
              <a:t> № </a:t>
            </a:r>
            <a:r>
              <a:rPr lang="ru-RU" sz="1200" i="1" dirty="0">
                <a:latin typeface="Times New Roman" pitchFamily="18" charset="0"/>
                <a:cs typeface="Times New Roman" pitchFamily="18" charset="0"/>
              </a:rPr>
              <a:t>(номер)</a:t>
            </a:r>
            <a:r>
              <a:rPr lang="ru-RU" sz="1200" dirty="0">
                <a:latin typeface="Times New Roman" pitchFamily="18" charset="0"/>
                <a:cs typeface="Times New Roman" pitchFamily="18" charset="0"/>
              </a:rPr>
              <a:t>.</a:t>
            </a:r>
          </a:p>
          <a:p>
            <a:pPr algn="ctr"/>
            <a:r>
              <a:rPr lang="ru-RU" sz="1200" dirty="0">
                <a:latin typeface="Times New Roman" pitchFamily="18" charset="0"/>
                <a:cs typeface="Times New Roman" pitchFamily="18" charset="0"/>
              </a:rPr>
              <a:t>Установить срок для заключения договора — 10 рабочих дней с момента вступления решения суда в законную силу.</a:t>
            </a:r>
          </a:p>
          <a:p>
            <a:pPr algn="ctr"/>
            <a:r>
              <a:rPr lang="ru-RU" sz="1200" dirty="0">
                <a:latin typeface="Times New Roman" pitchFamily="18" charset="0"/>
                <a:cs typeface="Times New Roman" pitchFamily="18" charset="0"/>
              </a:rPr>
              <a:t>Взыскать с ответчика расходы по уплате государственной пошлины.</a:t>
            </a:r>
          </a:p>
          <a:p>
            <a:pPr algn="ctr"/>
            <a:r>
              <a:rPr lang="ru-RU" sz="1200" b="1" dirty="0">
                <a:latin typeface="Times New Roman" pitchFamily="18" charset="0"/>
                <a:cs typeface="Times New Roman" pitchFamily="18" charset="0"/>
              </a:rPr>
              <a:t>Приложения:</a:t>
            </a:r>
            <a:endParaRPr lang="ru-RU" sz="1200" dirty="0">
              <a:latin typeface="Times New Roman" pitchFamily="18" charset="0"/>
              <a:cs typeface="Times New Roman" pitchFamily="18" charset="0"/>
            </a:endParaRPr>
          </a:p>
          <a:p>
            <a:pPr algn="ctr"/>
            <a:r>
              <a:rPr lang="ru-RU" sz="1200" dirty="0">
                <a:latin typeface="Times New Roman" pitchFamily="18" charset="0"/>
                <a:cs typeface="Times New Roman" pitchFamily="18" charset="0"/>
              </a:rPr>
              <a:t>Копия искового заявления (для ответчика).</a:t>
            </a:r>
          </a:p>
          <a:p>
            <a:pPr algn="ctr"/>
            <a:r>
              <a:rPr lang="ru-RU" sz="1200" dirty="0">
                <a:latin typeface="Times New Roman" pitchFamily="18" charset="0"/>
                <a:cs typeface="Times New Roman" pitchFamily="18" charset="0"/>
              </a:rPr>
              <a:t>Копия оферты (проекта договора).</a:t>
            </a:r>
          </a:p>
          <a:p>
            <a:pPr algn="ctr"/>
            <a:r>
              <a:rPr lang="ru-RU" sz="1200" dirty="0">
                <a:latin typeface="Times New Roman" pitchFamily="18" charset="0"/>
                <a:cs typeface="Times New Roman" pitchFamily="18" charset="0"/>
              </a:rPr>
              <a:t>Документы, подтверждающие отправку оферты ответчику.</a:t>
            </a:r>
          </a:p>
          <a:p>
            <a:pPr algn="ctr"/>
            <a:r>
              <a:rPr lang="ru-RU" sz="1200" dirty="0">
                <a:latin typeface="Times New Roman" pitchFamily="18" charset="0"/>
                <a:cs typeface="Times New Roman" pitchFamily="18" charset="0"/>
              </a:rPr>
              <a:t>Документы, подтверждающие уклонение ответчика от заключения договора (переписка, уведомления и т. д.).</a:t>
            </a:r>
          </a:p>
          <a:p>
            <a:pPr algn="ctr"/>
            <a:r>
              <a:rPr lang="ru-RU" sz="1200" dirty="0">
                <a:latin typeface="Times New Roman" pitchFamily="18" charset="0"/>
                <a:cs typeface="Times New Roman" pitchFamily="18" charset="0"/>
              </a:rPr>
              <a:t>Копия свидетельства о государственной регистрации истца.</a:t>
            </a:r>
          </a:p>
          <a:p>
            <a:pPr algn="ctr"/>
            <a:r>
              <a:rPr lang="ru-RU" sz="1200" dirty="0">
                <a:latin typeface="Times New Roman" pitchFamily="18" charset="0"/>
                <a:cs typeface="Times New Roman" pitchFamily="18" charset="0"/>
              </a:rPr>
              <a:t>Выписка из ЕГРЮЛ в отношении истца и ответчика (не старше 30 дней).</a:t>
            </a:r>
          </a:p>
          <a:p>
            <a:pPr algn="ctr"/>
            <a:r>
              <a:rPr lang="ru-RU" sz="1200" dirty="0">
                <a:latin typeface="Times New Roman" pitchFamily="18" charset="0"/>
                <a:cs typeface="Times New Roman" pitchFamily="18" charset="0"/>
              </a:rPr>
              <a:t>Доверенность представителя (если иск подаётся через представителя).</a:t>
            </a:r>
          </a:p>
          <a:p>
            <a:pPr algn="ctr"/>
            <a:r>
              <a:rPr lang="ru-RU" sz="1200" dirty="0">
                <a:latin typeface="Times New Roman" pitchFamily="18" charset="0"/>
                <a:cs typeface="Times New Roman" pitchFamily="18" charset="0"/>
              </a:rPr>
              <a:t>Документ, подтверждающий уплату государственной пошлины.</a:t>
            </a:r>
          </a:p>
          <a:p>
            <a:pPr algn="ctr"/>
            <a:r>
              <a:rPr lang="ru-RU" sz="1200" dirty="0">
                <a:latin typeface="Times New Roman" pitchFamily="18" charset="0"/>
                <a:cs typeface="Times New Roman" pitchFamily="18" charset="0"/>
              </a:rPr>
              <a:t>Иные документы, подтверждающие обстоятельства, на которых основаны исковые требования.</a:t>
            </a:r>
          </a:p>
          <a:p>
            <a:pPr algn="ct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Дата подачи заявления: </a:t>
            </a:r>
            <a:r>
              <a:rPr lang="ru-RU" sz="1200" i="1" dirty="0">
                <a:latin typeface="Times New Roman" pitchFamily="18" charset="0"/>
                <a:cs typeface="Times New Roman" pitchFamily="18" charset="0"/>
              </a:rPr>
              <a:t>(число, месяц, год)</a:t>
            </a:r>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Подпись: _______________/  ________________</a:t>
            </a:r>
          </a:p>
          <a:p>
            <a:r>
              <a:rPr lang="ru-RU" sz="1200" i="1" dirty="0">
                <a:latin typeface="Times New Roman" pitchFamily="18" charset="0"/>
                <a:cs typeface="Times New Roman" pitchFamily="18" charset="0"/>
              </a:rPr>
              <a:t>                                                     (Ф. И. О.)</a:t>
            </a:r>
            <a:r>
              <a:rPr lang="ru-RU" sz="1200" dirty="0">
                <a:latin typeface="Times New Roman" pitchFamily="18" charset="0"/>
                <a:cs typeface="Times New Roman" pitchFamily="18" charset="0"/>
              </a:rPr>
              <a:t> /</a:t>
            </a:r>
          </a:p>
          <a:p>
            <a:pPr algn="ct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321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7568" y="2132856"/>
            <a:ext cx="8133134" cy="2123658"/>
          </a:xfrm>
          <a:prstGeom prst="rect">
            <a:avLst/>
          </a:prstGeom>
        </p:spPr>
        <p:txBody>
          <a:bodyPr wrap="square">
            <a:spAutoFit/>
          </a:bodyPr>
          <a:lstStyle/>
          <a:p>
            <a:pPr algn="ctr"/>
            <a:r>
              <a:rPr lang="ru-RU" sz="6600" b="1" i="1" dirty="0"/>
              <a:t>Спасибо за внимание!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0719AA99-22D7-45B3-8069-6E1FEDD93C30}"/>
              </a:ext>
            </a:extLst>
          </p:cNvPr>
          <p:cNvSpPr txBox="1">
            <a:spLocks/>
          </p:cNvSpPr>
          <p:nvPr/>
        </p:nvSpPr>
        <p:spPr>
          <a:xfrm>
            <a:off x="532673" y="457416"/>
            <a:ext cx="9687193" cy="77559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a:t>Правила техники безопасности в организации – месте прохождения практики</a:t>
            </a:r>
          </a:p>
        </p:txBody>
      </p:sp>
      <p:sp>
        <p:nvSpPr>
          <p:cNvPr id="4" name="TextBox 3"/>
          <p:cNvSpPr txBox="1"/>
          <p:nvPr/>
        </p:nvSpPr>
        <p:spPr>
          <a:xfrm>
            <a:off x="561418" y="1340768"/>
            <a:ext cx="9144000" cy="5355312"/>
          </a:xfrm>
          <a:prstGeom prst="rect">
            <a:avLst/>
          </a:prstGeom>
          <a:noFill/>
        </p:spPr>
        <p:txBody>
          <a:bodyPr wrap="square" rtlCol="0">
            <a:spAutoFit/>
          </a:bodyPr>
          <a:lstStyle/>
          <a:p>
            <a:pPr algn="ctr"/>
            <a:r>
              <a:rPr lang="ru-RU" dirty="0">
                <a:latin typeface="Times New Roman" pitchFamily="18" charset="0"/>
                <a:cs typeface="Times New Roman" pitchFamily="18" charset="0"/>
              </a:rPr>
              <a:t>Сотрудники юридического отдела  ПМУП «ГКТХ» обязаны:</a:t>
            </a:r>
          </a:p>
          <a:p>
            <a:pPr algn="ctr"/>
            <a:r>
              <a:rPr lang="ru-RU" dirty="0">
                <a:latin typeface="Times New Roman" pitchFamily="18" charset="0"/>
                <a:cs typeface="Times New Roman" pitchFamily="18" charset="0"/>
              </a:rPr>
              <a:t>знать и соблюдать правила и нормы охраны труда, включая инструкции, действующие в организации; </a:t>
            </a:r>
          </a:p>
          <a:p>
            <a:pPr algn="ctr"/>
            <a:r>
              <a:rPr lang="ru-RU" dirty="0">
                <a:latin typeface="Times New Roman" pitchFamily="18" charset="0"/>
                <a:cs typeface="Times New Roman" pitchFamily="18" charset="0"/>
              </a:rPr>
              <a:t>пройти вводный инструктаж и первичный инструктаж на рабочем месте; </a:t>
            </a:r>
          </a:p>
          <a:p>
            <a:pPr algn="ctr"/>
            <a:r>
              <a:rPr lang="ru-RU" dirty="0">
                <a:latin typeface="Times New Roman" pitchFamily="18" charset="0"/>
                <a:cs typeface="Times New Roman" pitchFamily="18" charset="0"/>
              </a:rPr>
              <a:t>соблюдать правила внутреннего трудового распорядка и режим труда и отдыха; </a:t>
            </a:r>
          </a:p>
          <a:p>
            <a:pPr algn="ctr"/>
            <a:r>
              <a:rPr lang="ru-RU" dirty="0">
                <a:latin typeface="Times New Roman" pitchFamily="18" charset="0"/>
                <a:cs typeface="Times New Roman" pitchFamily="18" charset="0"/>
              </a:rPr>
              <a:t>выполнять требования личной гигиены, содержать рабочее место в чистоте; </a:t>
            </a:r>
          </a:p>
          <a:p>
            <a:pPr algn="ctr"/>
            <a:r>
              <a:rPr lang="ru-RU" dirty="0">
                <a:latin typeface="Times New Roman" pitchFamily="18" charset="0"/>
                <a:cs typeface="Times New Roman" pitchFamily="18" charset="0"/>
              </a:rPr>
              <a:t>уметь оказывать первую медицинскую помощь при поражении электрическим током и других несчастных случаях, связанных с использованием офисной техники; </a:t>
            </a:r>
          </a:p>
          <a:p>
            <a:pPr algn="ctr"/>
            <a:r>
              <a:rPr lang="ru-RU" dirty="0">
                <a:latin typeface="Times New Roman" pitchFamily="18" charset="0"/>
                <a:cs typeface="Times New Roman" pitchFamily="18" charset="0"/>
              </a:rPr>
              <a:t>знать пути эвакуации людей в чрезвычайных ситуациях</a:t>
            </a:r>
          </a:p>
          <a:p>
            <a:pPr algn="ctr"/>
            <a:r>
              <a:rPr lang="ru-RU" dirty="0">
                <a:latin typeface="Times New Roman" pitchFamily="18" charset="0"/>
                <a:cs typeface="Times New Roman" pitchFamily="18" charset="0"/>
              </a:rPr>
              <a:t>При поражении электрическим током необходимо немедленно освободить пострадавшего от действия тока, отключив электроустановку от источника питания. Если это невозможно, нужно оттянуть пострадавшего от токопроводящих частей за одежду или используя подручный изоляционный материал. При отсутствии у пострадавшего дыхания и пульса следует сделать искусственное дыхание и непрямой массаж сердца. </a:t>
            </a:r>
          </a:p>
          <a:p>
            <a:pPr algn="ctr"/>
            <a:r>
              <a:rPr lang="ru-RU" dirty="0">
                <a:latin typeface="Times New Roman" pitchFamily="18" charset="0"/>
                <a:cs typeface="Times New Roman" pitchFamily="18" charset="0"/>
              </a:rPr>
              <a:t>При возникновении пожара, задымления необходимо приступить к тушению имеющимися средствами пожаротушения, если это не сопряжено с риском для жизни</a:t>
            </a:r>
          </a:p>
          <a:p>
            <a:endParaRPr lang="ru-RU" dirty="0"/>
          </a:p>
          <a:p>
            <a:endParaRPr lang="ru-RU"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65431370-8B58-40B1-9FBF-D0AAC4BA0E00}"/>
              </a:ext>
            </a:extLst>
          </p:cNvPr>
          <p:cNvSpPr/>
          <p:nvPr/>
        </p:nvSpPr>
        <p:spPr>
          <a:xfrm>
            <a:off x="1123620" y="1594295"/>
            <a:ext cx="10228323" cy="28213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5" name="Объект 2"/>
          <p:cNvSpPr txBox="1">
            <a:spLocks/>
          </p:cNvSpPr>
          <p:nvPr/>
        </p:nvSpPr>
        <p:spPr>
          <a:xfrm>
            <a:off x="1123620" y="4437111"/>
            <a:ext cx="10516996" cy="216024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endParaRPr lang="ru-RU" i="1" dirty="0"/>
          </a:p>
        </p:txBody>
      </p:sp>
      <p:sp>
        <p:nvSpPr>
          <p:cNvPr id="7"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03102" y="435046"/>
            <a:ext cx="9687193" cy="775597"/>
          </a:xfrm>
        </p:spPr>
        <p:txBody>
          <a:bodyPr>
            <a:normAutofit fontScale="90000"/>
          </a:bodyPr>
          <a:lstStyle/>
          <a:p>
            <a:r>
              <a:rPr lang="ru-RU" sz="2800" b="1" dirty="0"/>
              <a:t>Наименование места прохождения практики, местонахождение, фото</a:t>
            </a:r>
          </a:p>
        </p:txBody>
      </p:sp>
      <p:sp>
        <p:nvSpPr>
          <p:cNvPr id="9" name="TextBox 8"/>
          <p:cNvSpPr txBox="1"/>
          <p:nvPr/>
        </p:nvSpPr>
        <p:spPr>
          <a:xfrm>
            <a:off x="1309654" y="5572140"/>
            <a:ext cx="7848872" cy="369332"/>
          </a:xfrm>
          <a:prstGeom prst="rect">
            <a:avLst/>
          </a:prstGeom>
          <a:noFill/>
        </p:spPr>
        <p:txBody>
          <a:bodyPr wrap="square" rtlCol="0">
            <a:spAutoFit/>
          </a:bodyPr>
          <a:lstStyle/>
          <a:p>
            <a:pPr algn="ctr"/>
            <a:r>
              <a:rPr lang="ru-RU" dirty="0">
                <a:latin typeface="Times New Roman" pitchFamily="18" charset="0"/>
                <a:cs typeface="Times New Roman" pitchFamily="18" charset="0"/>
              </a:rPr>
              <a:t>ПМУП «ГКТХ», город Пермь, ул. Куйбышева, д. 114а</a:t>
            </a:r>
          </a:p>
        </p:txBody>
      </p:sp>
      <p:sp>
        <p:nvSpPr>
          <p:cNvPr id="17410" name="AutoShape 2" descr="https://avatars.mds.yandex.net/get-altay/15383884/2a00000198f381594eec49b588b23b778b8b/XXXL"/>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Рисунок 9" descr="https://avatars.mds.yandex.net/get-altay/15383884/2a00000198f381594eec49b588b23b778b8b/XXXL"/>
          <p:cNvPicPr/>
          <p:nvPr/>
        </p:nvPicPr>
        <p:blipFill>
          <a:blip r:embed="rId2"/>
          <a:srcRect l="37156" t="15891" r="-2202" b="16085"/>
          <a:stretch>
            <a:fillRect/>
          </a:stretch>
        </p:blipFill>
        <p:spPr bwMode="auto">
          <a:xfrm>
            <a:off x="2524100" y="1214422"/>
            <a:ext cx="5724000" cy="4032000"/>
          </a:xfrm>
          <a:prstGeom prst="rect">
            <a:avLst/>
          </a:prstGeom>
          <a:noFill/>
          <a:ln w="9525">
            <a:noFill/>
            <a:miter lim="800000"/>
            <a:headEnd/>
            <a:tailEnd/>
          </a:ln>
        </p:spPr>
      </p:pic>
    </p:spTree>
    <p:extLst>
      <p:ext uri="{BB962C8B-B14F-4D97-AF65-F5344CB8AC3E}">
        <p14:creationId xmlns:p14="http://schemas.microsoft.com/office/powerpoint/2010/main" val="778654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32673" y="263517"/>
            <a:ext cx="9687193" cy="1163395"/>
          </a:xfrm>
        </p:spPr>
        <p:txBody>
          <a:bodyPr/>
          <a:lstStyle/>
          <a:p>
            <a:r>
              <a:rPr lang="ru-RU" sz="2800" dirty="0"/>
              <a:t>Правила поведения обучающихся в месте прохождения практики и требования к внешнему виду</a:t>
            </a:r>
          </a:p>
        </p:txBody>
      </p:sp>
      <p:sp>
        <p:nvSpPr>
          <p:cNvPr id="3" name="TextBox 2"/>
          <p:cNvSpPr txBox="1"/>
          <p:nvPr/>
        </p:nvSpPr>
        <p:spPr>
          <a:xfrm>
            <a:off x="666712" y="1428736"/>
            <a:ext cx="8784000" cy="4832092"/>
          </a:xfrm>
          <a:prstGeom prst="rect">
            <a:avLst/>
          </a:prstGeom>
          <a:noFill/>
        </p:spPr>
        <p:txBody>
          <a:bodyPr wrap="square" rtlCol="0">
            <a:spAutoFit/>
          </a:bodyPr>
          <a:lstStyle/>
          <a:p>
            <a:pPr algn="ctr"/>
            <a:r>
              <a:rPr lang="ru-RU" sz="2000" dirty="0">
                <a:latin typeface="Times New Roman" pitchFamily="18" charset="0"/>
                <a:cs typeface="Times New Roman" pitchFamily="18" charset="0"/>
              </a:rPr>
              <a:t>Правила поведения и требования к внешнему виду юриста ПМУП «ГКТХ»:  </a:t>
            </a:r>
          </a:p>
          <a:p>
            <a:pPr algn="ctr"/>
            <a:r>
              <a:rPr lang="ru-RU" dirty="0">
                <a:latin typeface="Times New Roman" pitchFamily="18" charset="0"/>
                <a:cs typeface="Times New Roman" pitchFamily="18" charset="0"/>
              </a:rPr>
              <a:t>Сдержанность и официальность. Одежда не должна быть экстравагантной, вызывающей или содержать провокационные элементы. </a:t>
            </a:r>
          </a:p>
          <a:p>
            <a:pPr algn="ctr"/>
            <a:r>
              <a:rPr lang="ru-RU" dirty="0">
                <a:latin typeface="Times New Roman" pitchFamily="18" charset="0"/>
                <a:cs typeface="Times New Roman" pitchFamily="18" charset="0"/>
              </a:rPr>
              <a:t>Опрятность и чистота. Не допускается </a:t>
            </a:r>
            <a:r>
              <a:rPr lang="ru-RU" dirty="0" err="1">
                <a:latin typeface="Times New Roman" pitchFamily="18" charset="0"/>
                <a:cs typeface="Times New Roman" pitchFamily="18" charset="0"/>
              </a:rPr>
              <a:t>неглаженая</a:t>
            </a:r>
            <a:r>
              <a:rPr lang="ru-RU" dirty="0">
                <a:latin typeface="Times New Roman" pitchFamily="18" charset="0"/>
                <a:cs typeface="Times New Roman" pitchFamily="18" charset="0"/>
              </a:rPr>
              <a:t>, грязная или неопрятная одежда. </a:t>
            </a:r>
          </a:p>
          <a:p>
            <a:pPr algn="ctr"/>
            <a:r>
              <a:rPr lang="ru-RU" dirty="0">
                <a:latin typeface="Times New Roman" pitchFamily="18" charset="0"/>
                <a:cs typeface="Times New Roman" pitchFamily="18" charset="0"/>
              </a:rPr>
              <a:t>Классический стиль. Для мужчин — деловой костюм тёмных оттенков (чёрный, серый, синий), белая или </a:t>
            </a:r>
            <a:r>
              <a:rPr lang="ru-RU" dirty="0" err="1">
                <a:latin typeface="Times New Roman" pitchFamily="18" charset="0"/>
                <a:cs typeface="Times New Roman" pitchFamily="18" charset="0"/>
              </a:rPr>
              <a:t>голубая</a:t>
            </a:r>
            <a:r>
              <a:rPr lang="ru-RU" dirty="0">
                <a:latin typeface="Times New Roman" pitchFamily="18" charset="0"/>
                <a:cs typeface="Times New Roman" pitchFamily="18" charset="0"/>
              </a:rPr>
              <a:t> рубашка, галстук. Для женщин — костюм с юбкой до колена или брюками, светлая блузка, закрытые туфли на невысоком каблуке. </a:t>
            </a:r>
          </a:p>
          <a:p>
            <a:pPr algn="ctr"/>
            <a:r>
              <a:rPr lang="ru-RU" dirty="0">
                <a:latin typeface="Times New Roman" pitchFamily="18" charset="0"/>
                <a:cs typeface="Times New Roman" pitchFamily="18" charset="0"/>
              </a:rPr>
              <a:t>Минимум аксессуаров. Избыток украшений, яркий макияж или </a:t>
            </a:r>
            <a:r>
              <a:rPr lang="ru-RU" dirty="0" err="1">
                <a:latin typeface="Times New Roman" pitchFamily="18" charset="0"/>
                <a:cs typeface="Times New Roman" pitchFamily="18" charset="0"/>
              </a:rPr>
              <a:t>пирсинг</a:t>
            </a:r>
            <a:r>
              <a:rPr lang="ru-RU" dirty="0">
                <a:latin typeface="Times New Roman" pitchFamily="18" charset="0"/>
                <a:cs typeface="Times New Roman" pitchFamily="18" charset="0"/>
              </a:rPr>
              <a:t> могут восприниматься как нарушение делового стиля. </a:t>
            </a:r>
          </a:p>
          <a:p>
            <a:pPr algn="ctr"/>
            <a:r>
              <a:rPr lang="ru-RU" dirty="0">
                <a:latin typeface="Times New Roman" pitchFamily="18" charset="0"/>
                <a:cs typeface="Times New Roman" pitchFamily="18" charset="0"/>
              </a:rPr>
              <a:t>Аккуратная причёска. Волосы должны быть уложены так, чтобы не создавать небрежного вида. </a:t>
            </a:r>
          </a:p>
          <a:p>
            <a:pPr algn="ctr"/>
            <a:r>
              <a:rPr lang="ru-RU" sz="2000" dirty="0">
                <a:latin typeface="Times New Roman" pitchFamily="18" charset="0"/>
                <a:cs typeface="Times New Roman" pitchFamily="18" charset="0"/>
              </a:rPr>
              <a:t>В поведении юриста ПМУП «ГКТХ»  проявляет:</a:t>
            </a:r>
          </a:p>
          <a:p>
            <a:pPr algn="ctr"/>
            <a:r>
              <a:rPr lang="ru-RU" dirty="0">
                <a:latin typeface="Times New Roman" pitchFamily="18" charset="0"/>
                <a:cs typeface="Times New Roman" pitchFamily="18" charset="0"/>
              </a:rPr>
              <a:t>вежливость и тактичность;</a:t>
            </a:r>
          </a:p>
          <a:p>
            <a:pPr algn="ctr"/>
            <a:r>
              <a:rPr lang="ru-RU" dirty="0">
                <a:latin typeface="Times New Roman" pitchFamily="18" charset="0"/>
                <a:cs typeface="Times New Roman" pitchFamily="18" charset="0"/>
              </a:rPr>
              <a:t>уважение к правам и достоинству других лиц;</a:t>
            </a:r>
          </a:p>
          <a:p>
            <a:pPr algn="ctr"/>
            <a:r>
              <a:rPr lang="ru-RU" dirty="0">
                <a:latin typeface="Times New Roman" pitchFamily="18" charset="0"/>
                <a:cs typeface="Times New Roman" pitchFamily="18" charset="0"/>
              </a:rPr>
              <a:t>сдержанность в эмоциях;</a:t>
            </a:r>
          </a:p>
          <a:p>
            <a:pPr algn="ctr"/>
            <a:r>
              <a:rPr lang="ru-RU" dirty="0">
                <a:latin typeface="Times New Roman" pitchFamily="18" charset="0"/>
                <a:cs typeface="Times New Roman" pitchFamily="18" charset="0"/>
              </a:rPr>
              <a:t>умение избегать конфликтных ситуаций.</a:t>
            </a:r>
          </a:p>
          <a:p>
            <a:endParaRPr lang="ru-RU"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32673" y="263517"/>
            <a:ext cx="9687193" cy="1163395"/>
          </a:xfrm>
        </p:spPr>
        <p:txBody>
          <a:bodyPr/>
          <a:lstStyle/>
          <a:p>
            <a:r>
              <a:rPr lang="ru-RU" sz="2800" dirty="0"/>
              <a:t>Правила поведения обучающихся в месте прохождения практики и требования к внешнему виду</a:t>
            </a:r>
          </a:p>
        </p:txBody>
      </p:sp>
      <p:sp>
        <p:nvSpPr>
          <p:cNvPr id="4" name="TextBox 3"/>
          <p:cNvSpPr txBox="1"/>
          <p:nvPr/>
        </p:nvSpPr>
        <p:spPr>
          <a:xfrm>
            <a:off x="1095340" y="5857892"/>
            <a:ext cx="7848872" cy="369332"/>
          </a:xfrm>
          <a:prstGeom prst="rect">
            <a:avLst/>
          </a:prstGeom>
          <a:noFill/>
        </p:spPr>
        <p:txBody>
          <a:bodyPr wrap="square" rtlCol="0">
            <a:spAutoFit/>
          </a:bodyPr>
          <a:lstStyle/>
          <a:p>
            <a:pPr algn="ctr"/>
            <a:r>
              <a:rPr lang="ru-RU" dirty="0">
                <a:latin typeface="Times New Roman" pitchFamily="18" charset="0"/>
                <a:cs typeface="Times New Roman" pitchFamily="18" charset="0"/>
              </a:rPr>
              <a:t>Пример надлежащего внешнего вида  юриста ПМУП «ГКТХ»</a:t>
            </a:r>
          </a:p>
        </p:txBody>
      </p:sp>
      <p:sp>
        <p:nvSpPr>
          <p:cNvPr id="15362" name="AutoShape 2" descr="Picture background"/>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Picture background"/>
          <p:cNvPicPr/>
          <p:nvPr/>
        </p:nvPicPr>
        <p:blipFill>
          <a:blip r:embed="rId2">
            <a:grayscl/>
            <a:lum contrast="-10000"/>
          </a:blip>
          <a:srcRect/>
          <a:stretch>
            <a:fillRect/>
          </a:stretch>
        </p:blipFill>
        <p:spPr bwMode="auto">
          <a:xfrm>
            <a:off x="1738281" y="1357297"/>
            <a:ext cx="7128000" cy="4572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55440" y="3717032"/>
            <a:ext cx="8088560" cy="369332"/>
          </a:xfrm>
          <a:prstGeom prst="rect">
            <a:avLst/>
          </a:prstGeom>
        </p:spPr>
        <p:txBody>
          <a:bodyPr wrap="square">
            <a:spAutoFit/>
          </a:bodyPr>
          <a:lstStyle/>
          <a:p>
            <a:r>
              <a:rPr lang="ru-RU" dirty="0"/>
              <a:t>.</a:t>
            </a:r>
          </a:p>
        </p:txBody>
      </p:sp>
      <p:sp>
        <p:nvSpPr>
          <p:cNvPr id="3"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666712" y="214290"/>
            <a:ext cx="9687193" cy="775597"/>
          </a:xfrm>
        </p:spPr>
        <p:txBody>
          <a:bodyPr/>
          <a:lstStyle/>
          <a:p>
            <a:r>
              <a:rPr lang="ru-RU" sz="2800" dirty="0"/>
              <a:t>Перечень обязанностей в месте прохождения практики</a:t>
            </a:r>
          </a:p>
        </p:txBody>
      </p:sp>
      <p:sp>
        <p:nvSpPr>
          <p:cNvPr id="4" name="TextBox 3"/>
          <p:cNvSpPr txBox="1"/>
          <p:nvPr/>
        </p:nvSpPr>
        <p:spPr>
          <a:xfrm>
            <a:off x="309522" y="1142984"/>
            <a:ext cx="10908000" cy="5262979"/>
          </a:xfrm>
          <a:prstGeom prst="rect">
            <a:avLst/>
          </a:prstGeom>
          <a:noFill/>
        </p:spPr>
        <p:txBody>
          <a:bodyPr wrap="square" rtlCol="0">
            <a:spAutoFit/>
          </a:bodyPr>
          <a:lstStyle/>
          <a:p>
            <a:pPr algn="ctr"/>
            <a:r>
              <a:rPr lang="ru-RU" sz="1400" dirty="0">
                <a:latin typeface="Times New Roman" pitchFamily="18" charset="0"/>
                <a:cs typeface="Times New Roman" pitchFamily="18" charset="0"/>
              </a:rPr>
              <a:t>Подготовка и оформление юридических документов. Составление проектов договоров, исковых заявлений, претензий, жалоб, доверенностей и других документов под контролем юриста. Проверка готовых документов на соответствие требованиям законодательства. </a:t>
            </a:r>
          </a:p>
          <a:p>
            <a:pPr algn="ctr"/>
            <a:r>
              <a:rPr lang="ru-RU" sz="1400" dirty="0">
                <a:latin typeface="Times New Roman" pitchFamily="18" charset="0"/>
                <a:cs typeface="Times New Roman" pitchFamily="18" charset="0"/>
              </a:rPr>
              <a:t>Анализ законодательства и судебной практики. Поиск актуальных норм права и прецедентов, которые могут применяться в конкретных делах. Отслеживание изменений в законодательстве и подготовка обзоров для коллег. </a:t>
            </a:r>
          </a:p>
          <a:p>
            <a:pPr algn="ctr"/>
            <a:r>
              <a:rPr lang="ru-RU" sz="1400" dirty="0">
                <a:latin typeface="Times New Roman" pitchFamily="18" charset="0"/>
                <a:cs typeface="Times New Roman" pitchFamily="18" charset="0"/>
              </a:rPr>
              <a:t>Ведение делопроизводства. Учёт и хранение документов, регистрация входящей и исходящей корреспонденции, систематизация дел в архиве. Ведение реестра дел и подготовка материалов для передачи в суд или другие органы. </a:t>
            </a:r>
          </a:p>
          <a:p>
            <a:pPr algn="ctr"/>
            <a:r>
              <a:rPr lang="ru-RU" sz="1400" dirty="0">
                <a:latin typeface="Times New Roman" pitchFamily="18" charset="0"/>
                <a:cs typeface="Times New Roman" pitchFamily="18" charset="0"/>
              </a:rPr>
              <a:t>Выполнение поручений юриста. Сбор материалов, документов и справок, подготовка досье по делам, организация встреч и мероприятий, связанных с юридической деятельностью. </a:t>
            </a:r>
          </a:p>
          <a:p>
            <a:pPr algn="ctr"/>
            <a:r>
              <a:rPr lang="ru-RU" sz="1400" dirty="0">
                <a:latin typeface="Times New Roman" pitchFamily="18" charset="0"/>
                <a:cs typeface="Times New Roman" pitchFamily="18" charset="0"/>
              </a:rPr>
              <a:t>Взаимодействие с государственными органами. Подача и получение документов в судах, нотариальных конторах, органах государственной власти и местного самоуправления по поручению юриста. </a:t>
            </a:r>
          </a:p>
          <a:p>
            <a:pPr algn="ctr"/>
            <a:r>
              <a:rPr lang="ru-RU" sz="1400" dirty="0">
                <a:latin typeface="Times New Roman" pitchFamily="18" charset="0"/>
                <a:cs typeface="Times New Roman" pitchFamily="18" charset="0"/>
              </a:rPr>
              <a:t>Консультирование сотрудников. Оказание правовой помощи работникам предприятия по базовым вопросам, разъяснение статуса дел и этапов работы. Помощь в оформлении документов </a:t>
            </a:r>
            <a:r>
              <a:rPr lang="ru-RU" sz="1400" dirty="0" err="1">
                <a:latin typeface="Times New Roman" pitchFamily="18" charset="0"/>
                <a:cs typeface="Times New Roman" pitchFamily="18" charset="0"/>
              </a:rPr>
              <a:t>имущественно-правового</a:t>
            </a:r>
            <a:r>
              <a:rPr lang="ru-RU" sz="1400" dirty="0">
                <a:latin typeface="Times New Roman" pitchFamily="18" charset="0"/>
                <a:cs typeface="Times New Roman" pitchFamily="18" charset="0"/>
              </a:rPr>
              <a:t> характера. </a:t>
            </a:r>
          </a:p>
          <a:p>
            <a:pPr algn="ctr"/>
            <a:r>
              <a:rPr lang="ru-RU" sz="1400" dirty="0">
                <a:latin typeface="Times New Roman" pitchFamily="18" charset="0"/>
                <a:cs typeface="Times New Roman" pitchFamily="18" charset="0"/>
              </a:rPr>
              <a:t>Участие в подготовке материалов для судебных разбирательств. Сбор информации, подготовка проектов претензий, исковых заявлений, помощь юристу в подготовке к судебным заседаниям. </a:t>
            </a:r>
          </a:p>
          <a:p>
            <a:pPr algn="ctr"/>
            <a:r>
              <a:rPr lang="ru-RU" sz="1400" dirty="0">
                <a:latin typeface="Times New Roman" pitchFamily="18" charset="0"/>
                <a:cs typeface="Times New Roman" pitchFamily="18" charset="0"/>
              </a:rPr>
              <a:t>Систематизация правовой информации. Ведение базы данных нормативных актов, отметка об их отмене, изменениях и дополнениях. Использование правовых систем (например, «</a:t>
            </a:r>
            <a:r>
              <a:rPr lang="ru-RU" sz="1400" dirty="0" err="1">
                <a:latin typeface="Times New Roman" pitchFamily="18" charset="0"/>
                <a:cs typeface="Times New Roman" pitchFamily="18" charset="0"/>
              </a:rPr>
              <a:t>КонсультантПлюс</a:t>
            </a:r>
            <a:r>
              <a:rPr lang="ru-RU" sz="1400" dirty="0">
                <a:latin typeface="Times New Roman" pitchFamily="18" charset="0"/>
                <a:cs typeface="Times New Roman" pitchFamily="18" charset="0"/>
              </a:rPr>
              <a:t>», «Гарант»). </a:t>
            </a:r>
          </a:p>
          <a:p>
            <a:pPr algn="ctr"/>
            <a:r>
              <a:rPr lang="ru-RU" sz="1400" dirty="0">
                <a:latin typeface="Times New Roman" pitchFamily="18" charset="0"/>
                <a:cs typeface="Times New Roman" pitchFamily="18" charset="0"/>
              </a:rPr>
              <a:t>Работа с электронным документооборотом. Подготовка материалов для публикации на правовых ресурсах компании, использование систем электронного правосудия (например, ГАС «Правосудие», </a:t>
            </a:r>
          </a:p>
          <a:p>
            <a:pPr algn="ctr"/>
            <a:r>
              <a:rPr lang="ru-RU" sz="1400" dirty="0">
                <a:latin typeface="Times New Roman" pitchFamily="18" charset="0"/>
                <a:cs typeface="Times New Roman" pitchFamily="18" charset="0"/>
              </a:rPr>
              <a:t>Участие в подготовке предложений. Помощь в разработке изменений действующих или отмене утративших силу приказов и других нормативных актов предприятия. </a:t>
            </a:r>
          </a:p>
          <a:p>
            <a:pPr algn="ctr"/>
            <a:r>
              <a:rPr lang="ru-RU" sz="1400" dirty="0">
                <a:latin typeface="Times New Roman" pitchFamily="18" charset="0"/>
                <a:cs typeface="Times New Roman" pitchFamily="18" charset="0"/>
              </a:rPr>
              <a:t>Информирование сотрудников. Ознакомление должностных лиц предприятия с нормативными правовыми актами, относящимися к их деятельности. </a:t>
            </a:r>
          </a:p>
          <a:p>
            <a:pPr algn="ctr"/>
            <a:r>
              <a:rPr lang="ru-RU" sz="1400" dirty="0">
                <a:latin typeface="Times New Roman" pitchFamily="18" charset="0"/>
                <a:cs typeface="Times New Roman" pitchFamily="18" charset="0"/>
              </a:rPr>
              <a:t>Участие в совещаниях и подготовка отчётов. Фиксация итогов совещаний, подготовка справок и протоколов, отчётов о проделанной работе.</a:t>
            </a:r>
          </a:p>
          <a:p>
            <a:pPr algn="ctr"/>
            <a:endParaRPr lang="ru-RU" sz="14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0719AA99-22D7-45B3-8069-6E1FEDD93C30}"/>
              </a:ext>
            </a:extLst>
          </p:cNvPr>
          <p:cNvSpPr txBox="1">
            <a:spLocks/>
          </p:cNvSpPr>
          <p:nvPr/>
        </p:nvSpPr>
        <p:spPr>
          <a:xfrm>
            <a:off x="532673" y="651316"/>
            <a:ext cx="9687193" cy="38779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a:t>График работы и выходные</a:t>
            </a:r>
            <a:endParaRPr lang="ru-RU" sz="2800" dirty="0"/>
          </a:p>
        </p:txBody>
      </p:sp>
      <p:pic>
        <p:nvPicPr>
          <p:cNvPr id="13314" name="Picture 2" descr="Picture background"/>
          <p:cNvPicPr>
            <a:picLocks noChangeAspect="1" noChangeArrowheads="1"/>
          </p:cNvPicPr>
          <p:nvPr/>
        </p:nvPicPr>
        <p:blipFill>
          <a:blip r:embed="rId2">
            <a:lum bright="20000"/>
          </a:blip>
          <a:srcRect l="15381" t="28347" r="22362" b="17322"/>
          <a:stretch>
            <a:fillRect/>
          </a:stretch>
        </p:blipFill>
        <p:spPr bwMode="auto">
          <a:xfrm>
            <a:off x="1023902" y="1285860"/>
            <a:ext cx="6072230" cy="328614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a:extLst>
              <a:ext uri="{FF2B5EF4-FFF2-40B4-BE49-F238E27FC236}">
                <a16:creationId xmlns:a16="http://schemas.microsoft.com/office/drawing/2014/main" id="{B2D4D78A-F567-4710-8A25-7200DC3035AF}"/>
              </a:ext>
            </a:extLst>
          </p:cNvPr>
          <p:cNvSpPr>
            <a:spLocks noGrp="1" noChangeArrowheads="1"/>
          </p:cNvSpPr>
          <p:nvPr>
            <p:ph type="title"/>
          </p:nvPr>
        </p:nvSpPr>
        <p:spPr>
          <a:xfrm>
            <a:off x="479376" y="548680"/>
            <a:ext cx="10945217" cy="6048672"/>
          </a:xfrm>
        </p:spPr>
        <p:txBody>
          <a:bodyPr>
            <a:noAutofit/>
          </a:bodyPr>
          <a:lstStyle/>
          <a:p>
            <a:br>
              <a:rPr lang="ru-RU" altLang="ru-RU" sz="2400" dirty="0"/>
            </a:br>
            <a:endParaRPr lang="ru-RU" altLang="ru-RU" sz="2400" dirty="0"/>
          </a:p>
        </p:txBody>
      </p:sp>
      <p:sp>
        <p:nvSpPr>
          <p:cNvPr id="3" name="Заголовок 1">
            <a:extLst>
              <a:ext uri="{FF2B5EF4-FFF2-40B4-BE49-F238E27FC236}">
                <a16:creationId xmlns:a16="http://schemas.microsoft.com/office/drawing/2014/main" id="{0719AA99-22D7-45B3-8069-6E1FEDD93C30}"/>
              </a:ext>
            </a:extLst>
          </p:cNvPr>
          <p:cNvSpPr txBox="1">
            <a:spLocks/>
          </p:cNvSpPr>
          <p:nvPr/>
        </p:nvSpPr>
        <p:spPr>
          <a:xfrm>
            <a:off x="532673" y="457417"/>
            <a:ext cx="9687193" cy="7755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t>Пропускной режим и доступ к данным в организации </a:t>
            </a:r>
          </a:p>
        </p:txBody>
      </p:sp>
      <p:sp>
        <p:nvSpPr>
          <p:cNvPr id="4" name="TextBox 3"/>
          <p:cNvSpPr txBox="1"/>
          <p:nvPr/>
        </p:nvSpPr>
        <p:spPr>
          <a:xfrm>
            <a:off x="595274" y="1500174"/>
            <a:ext cx="5544616" cy="4247317"/>
          </a:xfrm>
          <a:prstGeom prst="rect">
            <a:avLst/>
          </a:prstGeom>
          <a:noFill/>
        </p:spPr>
        <p:txBody>
          <a:bodyPr wrap="square" rtlCol="0">
            <a:spAutoFit/>
          </a:bodyPr>
          <a:lstStyle/>
          <a:p>
            <a:pPr algn="ctr"/>
            <a:r>
              <a:rPr lang="ru-RU" dirty="0">
                <a:latin typeface="Times New Roman" pitchFamily="18" charset="0"/>
                <a:cs typeface="Times New Roman" pitchFamily="18" charset="0"/>
              </a:rPr>
              <a:t>ПМУП «Городское коммунальное и тепловое хозяйство» регулирует пропускной режим и доступ к данным в соответствии с внутренними локальными актами и требованиями законодательства РФ, в частности Федерального закона №152-ФЗ «О персональных данных». </a:t>
            </a:r>
          </a:p>
          <a:p>
            <a:pPr algn="ctr"/>
            <a:r>
              <a:rPr lang="ru-RU" dirty="0">
                <a:latin typeface="Times New Roman" pitchFamily="18" charset="0"/>
                <a:cs typeface="Times New Roman" pitchFamily="18" charset="0"/>
              </a:rPr>
              <a:t>контроль доступа на территорию предприятия через охрану или систему электронных пропусков;</a:t>
            </a:r>
          </a:p>
          <a:p>
            <a:pPr algn="ctr"/>
            <a:r>
              <a:rPr lang="ru-RU" dirty="0">
                <a:latin typeface="Times New Roman" pitchFamily="18" charset="0"/>
                <a:cs typeface="Times New Roman" pitchFamily="18" charset="0"/>
              </a:rPr>
              <a:t>регистрацию посетителей в журнале учёта;</a:t>
            </a:r>
          </a:p>
          <a:p>
            <a:pPr algn="ctr"/>
            <a:r>
              <a:rPr lang="ru-RU" dirty="0">
                <a:latin typeface="Times New Roman" pitchFamily="18" charset="0"/>
                <a:cs typeface="Times New Roman" pitchFamily="18" charset="0"/>
              </a:rPr>
              <a:t>ограничение доступа в определённые зоны (например, производственные помещения, серверные) для посторонних лиц;</a:t>
            </a:r>
          </a:p>
          <a:p>
            <a:pPr algn="ctr"/>
            <a:r>
              <a:rPr lang="ru-RU" dirty="0">
                <a:latin typeface="Times New Roman" pitchFamily="18" charset="0"/>
                <a:cs typeface="Times New Roman" pitchFamily="18" charset="0"/>
              </a:rPr>
              <a:t>использование идентификационных карт или</a:t>
            </a:r>
          </a:p>
          <a:p>
            <a:pPr algn="ct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бейджей</a:t>
            </a:r>
            <a:r>
              <a:rPr lang="ru-RU" dirty="0">
                <a:latin typeface="Times New Roman" pitchFamily="18" charset="0"/>
                <a:cs typeface="Times New Roman" pitchFamily="18" charset="0"/>
              </a:rPr>
              <a:t> для сотрудников.</a:t>
            </a:r>
          </a:p>
          <a:p>
            <a:pPr algn="ctr"/>
            <a:r>
              <a:rPr lang="ru-RU" dirty="0">
                <a:latin typeface="Times New Roman" pitchFamily="18" charset="0"/>
                <a:cs typeface="Times New Roman" pitchFamily="18" charset="0"/>
              </a:rPr>
              <a:t> </a:t>
            </a:r>
          </a:p>
        </p:txBody>
      </p:sp>
      <p:pic>
        <p:nvPicPr>
          <p:cNvPr id="6" name="Рисунок 5" descr="Picture background"/>
          <p:cNvPicPr/>
          <p:nvPr/>
        </p:nvPicPr>
        <p:blipFill>
          <a:blip r:embed="rId2">
            <a:grayscl/>
            <a:lum bright="20000"/>
          </a:blip>
          <a:srcRect l="14505" t="1744" r="9482" b="11822"/>
          <a:stretch>
            <a:fillRect/>
          </a:stretch>
        </p:blipFill>
        <p:spPr bwMode="auto">
          <a:xfrm>
            <a:off x="6310314" y="1142984"/>
            <a:ext cx="5076000" cy="4464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TotalTime>
  <Words>3285</Words>
  <Application>Microsoft Office PowerPoint</Application>
  <PresentationFormat>Широкоэкранный</PresentationFormat>
  <Paragraphs>220</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Calibri Light</vt:lpstr>
      <vt:lpstr>Times New Roman</vt:lpstr>
      <vt:lpstr>Тема Office</vt:lpstr>
      <vt:lpstr>Презентация PowerPoint</vt:lpstr>
      <vt:lpstr>Содержание</vt:lpstr>
      <vt:lpstr>Презентация PowerPoint</vt:lpstr>
      <vt:lpstr>Наименование места прохождения практики, местонахождение, фото</vt:lpstr>
      <vt:lpstr>Правила поведения обучающихся в месте прохождения практики и требования к внешнему виду</vt:lpstr>
      <vt:lpstr>Правила поведения обучающихся в месте прохождения практики и требования к внешнему виду</vt:lpstr>
      <vt:lpstr>Перечень обязанностей в месте прохождения практики</vt:lpstr>
      <vt:lpstr>Презентация PowerPoint</vt:lpstr>
      <vt:lpstr> </vt:lpstr>
      <vt:lpstr>Перечень нормативно-правовых актов в сфере правоприменительной  деятельности судов</vt:lpstr>
      <vt:lpstr>Перечень нормативно-правовых актов в сфере правоприменительной  деятельности судов</vt:lpstr>
      <vt:lpstr>Способы информирования граждан и должностных лиц об изменениях об изменениях в законодательстве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НФИ КемГУ</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ГЕНЕРИРОВАНИЯ  ИДЕЙ</dc:title>
  <dc:creator>student</dc:creator>
  <cp:lastModifiedBy>Алексей Ефремов</cp:lastModifiedBy>
  <cp:revision>104</cp:revision>
  <dcterms:created xsi:type="dcterms:W3CDTF">2011-05-25T03:17:38Z</dcterms:created>
  <dcterms:modified xsi:type="dcterms:W3CDTF">2026-05-25T16:44:09Z</dcterms:modified>
</cp:coreProperties>
</file>