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346" r:id="rId3"/>
    <p:sldId id="316" r:id="rId4"/>
    <p:sldId id="358" r:id="rId5"/>
    <p:sldId id="345" r:id="rId6"/>
    <p:sldId id="318" r:id="rId7"/>
    <p:sldId id="319" r:id="rId8"/>
    <p:sldId id="317" r:id="rId9"/>
    <p:sldId id="308" r:id="rId10"/>
    <p:sldId id="307" r:id="rId11"/>
    <p:sldId id="312" r:id="rId12"/>
    <p:sldId id="362" r:id="rId13"/>
    <p:sldId id="310" r:id="rId14"/>
    <p:sldId id="348" r:id="rId15"/>
    <p:sldId id="347" r:id="rId16"/>
    <p:sldId id="355" r:id="rId17"/>
    <p:sldId id="349" r:id="rId18"/>
    <p:sldId id="350" r:id="rId19"/>
    <p:sldId id="351" r:id="rId20"/>
    <p:sldId id="359" r:id="rId21"/>
    <p:sldId id="352" r:id="rId22"/>
    <p:sldId id="353" r:id="rId23"/>
    <p:sldId id="365" r:id="rId24"/>
    <p:sldId id="364" r:id="rId25"/>
    <p:sldId id="354" r:id="rId26"/>
    <p:sldId id="363" r:id="rId27"/>
    <p:sldId id="357" r:id="rId28"/>
    <p:sldId id="360" r:id="rId29"/>
    <p:sldId id="361" r:id="rId30"/>
    <p:sldId id="32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2F822-8608-4E22-A5C8-87738ECA2DB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3AE503B-994B-4A26-893B-8667805E8184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Конституция РФ</a:t>
          </a:r>
        </a:p>
      </dgm:t>
    </dgm:pt>
    <dgm:pt modelId="{22113C0D-C082-4FCF-AD49-272D722B66D3}" type="parTrans" cxnId="{60873B10-F669-40D5-93A9-59522B13148D}">
      <dgm:prSet/>
      <dgm:spPr/>
      <dgm:t>
        <a:bodyPr/>
        <a:lstStyle/>
        <a:p>
          <a:endParaRPr lang="ru-RU"/>
        </a:p>
      </dgm:t>
    </dgm:pt>
    <dgm:pt modelId="{FEB8EB0E-EDF4-4C42-B472-4B5A936D7D4F}" type="sibTrans" cxnId="{60873B10-F669-40D5-93A9-59522B13148D}">
      <dgm:prSet/>
      <dgm:spPr/>
      <dgm:t>
        <a:bodyPr/>
        <a:lstStyle/>
        <a:p>
          <a:endParaRPr lang="ru-RU"/>
        </a:p>
      </dgm:t>
    </dgm:pt>
    <dgm:pt modelId="{2C56C610-2F32-4FB4-ABD0-8FDE2C4FEFC5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Федеральные законы (перечислить)</a:t>
          </a:r>
        </a:p>
      </dgm:t>
    </dgm:pt>
    <dgm:pt modelId="{ADBBF095-EE56-4E01-9E4A-5C0CC61BBA38}" type="parTrans" cxnId="{C18658F1-4AD5-41E9-BACF-A588180173ED}">
      <dgm:prSet/>
      <dgm:spPr/>
      <dgm:t>
        <a:bodyPr/>
        <a:lstStyle/>
        <a:p>
          <a:endParaRPr lang="ru-RU"/>
        </a:p>
      </dgm:t>
    </dgm:pt>
    <dgm:pt modelId="{EF8A7991-45B3-4CE9-84B8-5CBFC205BB65}" type="sibTrans" cxnId="{C18658F1-4AD5-41E9-BACF-A588180173ED}">
      <dgm:prSet/>
      <dgm:spPr/>
      <dgm:t>
        <a:bodyPr/>
        <a:lstStyle/>
        <a:p>
          <a:endParaRPr lang="ru-RU"/>
        </a:p>
      </dgm:t>
    </dgm:pt>
    <dgm:pt modelId="{9855A405-A060-48A8-BBAF-FE16745B5582}">
      <dgm:prSet phldrT="[Текст]"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Законы субъектов (перечислить)</a:t>
          </a:r>
        </a:p>
      </dgm:t>
    </dgm:pt>
    <dgm:pt modelId="{AF86EF36-9C09-440A-BEE1-D05912408709}" type="parTrans" cxnId="{F098A333-91B8-43BC-9C9F-0B94139077C9}">
      <dgm:prSet/>
      <dgm:spPr/>
      <dgm:t>
        <a:bodyPr/>
        <a:lstStyle/>
        <a:p>
          <a:endParaRPr lang="ru-RU"/>
        </a:p>
      </dgm:t>
    </dgm:pt>
    <dgm:pt modelId="{6580424C-08B9-4A10-9ACA-74FB2E567EC1}" type="sibTrans" cxnId="{F098A333-91B8-43BC-9C9F-0B94139077C9}">
      <dgm:prSet/>
      <dgm:spPr/>
      <dgm:t>
        <a:bodyPr/>
        <a:lstStyle/>
        <a:p>
          <a:endParaRPr lang="ru-RU"/>
        </a:p>
      </dgm:t>
    </dgm:pt>
    <dgm:pt modelId="{2D959A3F-53BD-4505-8257-6F2A31EBC79D}">
      <dgm:prSet custT="1"/>
      <dgm:spPr/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Иное</a:t>
          </a:r>
        </a:p>
      </dgm:t>
    </dgm:pt>
    <dgm:pt modelId="{95934D7E-EB10-493F-B095-3AE49E6DCC4E}" type="parTrans" cxnId="{16281188-524D-4126-8C86-FD6116B5EA15}">
      <dgm:prSet/>
      <dgm:spPr/>
      <dgm:t>
        <a:bodyPr/>
        <a:lstStyle/>
        <a:p>
          <a:endParaRPr lang="ru-RU"/>
        </a:p>
      </dgm:t>
    </dgm:pt>
    <dgm:pt modelId="{D9773CB0-6E46-433C-90A3-D19DC3EA9348}" type="sibTrans" cxnId="{16281188-524D-4126-8C86-FD6116B5EA15}">
      <dgm:prSet/>
      <dgm:spPr/>
      <dgm:t>
        <a:bodyPr/>
        <a:lstStyle/>
        <a:p>
          <a:endParaRPr lang="ru-RU"/>
        </a:p>
      </dgm:t>
    </dgm:pt>
    <dgm:pt modelId="{D8B46527-5C32-45A0-9274-BB0A7412586B}" type="pres">
      <dgm:prSet presAssocID="{6642F822-8608-4E22-A5C8-87738ECA2DB6}" presName="compositeShape" presStyleCnt="0">
        <dgm:presLayoutVars>
          <dgm:dir/>
          <dgm:resizeHandles/>
        </dgm:presLayoutVars>
      </dgm:prSet>
      <dgm:spPr/>
    </dgm:pt>
    <dgm:pt modelId="{FFBB8588-649E-4639-9911-10AE2AF1D4F7}" type="pres">
      <dgm:prSet presAssocID="{6642F822-8608-4E22-A5C8-87738ECA2DB6}" presName="pyramid" presStyleLbl="node1" presStyleIdx="0" presStyleCnt="1" custLinFactNeighborX="1441" custLinFactNeighborY="7577"/>
      <dgm:spPr/>
    </dgm:pt>
    <dgm:pt modelId="{2175694A-F2D3-495A-BB33-CC526C01982B}" type="pres">
      <dgm:prSet presAssocID="{6642F822-8608-4E22-A5C8-87738ECA2DB6}" presName="theList" presStyleCnt="0"/>
      <dgm:spPr/>
    </dgm:pt>
    <dgm:pt modelId="{81677CFE-ED87-401A-AEEE-63D103CACDA7}" type="pres">
      <dgm:prSet presAssocID="{13AE503B-994B-4A26-893B-8667805E8184}" presName="aNode" presStyleLbl="fgAcc1" presStyleIdx="0" presStyleCnt="4">
        <dgm:presLayoutVars>
          <dgm:bulletEnabled val="1"/>
        </dgm:presLayoutVars>
      </dgm:prSet>
      <dgm:spPr/>
    </dgm:pt>
    <dgm:pt modelId="{C255B6E9-DBFE-4B4A-8E68-296B3F71F42D}" type="pres">
      <dgm:prSet presAssocID="{13AE503B-994B-4A26-893B-8667805E8184}" presName="aSpace" presStyleCnt="0"/>
      <dgm:spPr/>
    </dgm:pt>
    <dgm:pt modelId="{10B841D6-143A-4443-A3AB-33B959483E29}" type="pres">
      <dgm:prSet presAssocID="{2C56C610-2F32-4FB4-ABD0-8FDE2C4FEFC5}" presName="aNode" presStyleLbl="fgAcc1" presStyleIdx="1" presStyleCnt="4">
        <dgm:presLayoutVars>
          <dgm:bulletEnabled val="1"/>
        </dgm:presLayoutVars>
      </dgm:prSet>
      <dgm:spPr/>
    </dgm:pt>
    <dgm:pt modelId="{6B8FC2E5-AB32-4C77-8B43-979112369BB4}" type="pres">
      <dgm:prSet presAssocID="{2C56C610-2F32-4FB4-ABD0-8FDE2C4FEFC5}" presName="aSpace" presStyleCnt="0"/>
      <dgm:spPr/>
    </dgm:pt>
    <dgm:pt modelId="{6ECAEFAA-28BA-48D4-8A8E-6AC4C0D2F4CA}" type="pres">
      <dgm:prSet presAssocID="{9855A405-A060-48A8-BBAF-FE16745B5582}" presName="aNode" presStyleLbl="fgAcc1" presStyleIdx="2" presStyleCnt="4">
        <dgm:presLayoutVars>
          <dgm:bulletEnabled val="1"/>
        </dgm:presLayoutVars>
      </dgm:prSet>
      <dgm:spPr/>
    </dgm:pt>
    <dgm:pt modelId="{9BE0DA80-8F9D-4F9D-BC57-07F398AA8E1A}" type="pres">
      <dgm:prSet presAssocID="{9855A405-A060-48A8-BBAF-FE16745B5582}" presName="aSpace" presStyleCnt="0"/>
      <dgm:spPr/>
    </dgm:pt>
    <dgm:pt modelId="{952638E5-F3DA-46EF-9961-04C4CF325806}" type="pres">
      <dgm:prSet presAssocID="{2D959A3F-53BD-4505-8257-6F2A31EBC79D}" presName="aNode" presStyleLbl="fgAcc1" presStyleIdx="3" presStyleCnt="4" custLinFactNeighborX="-1284" custLinFactNeighborY="-13481">
        <dgm:presLayoutVars>
          <dgm:bulletEnabled val="1"/>
        </dgm:presLayoutVars>
      </dgm:prSet>
      <dgm:spPr/>
    </dgm:pt>
    <dgm:pt modelId="{22FE5313-8804-43E4-89BB-38BCE1760B31}" type="pres">
      <dgm:prSet presAssocID="{2D959A3F-53BD-4505-8257-6F2A31EBC79D}" presName="aSpace" presStyleCnt="0"/>
      <dgm:spPr/>
    </dgm:pt>
  </dgm:ptLst>
  <dgm:cxnLst>
    <dgm:cxn modelId="{60873B10-F669-40D5-93A9-59522B13148D}" srcId="{6642F822-8608-4E22-A5C8-87738ECA2DB6}" destId="{13AE503B-994B-4A26-893B-8667805E8184}" srcOrd="0" destOrd="0" parTransId="{22113C0D-C082-4FCF-AD49-272D722B66D3}" sibTransId="{FEB8EB0E-EDF4-4C42-B472-4B5A936D7D4F}"/>
    <dgm:cxn modelId="{F098A333-91B8-43BC-9C9F-0B94139077C9}" srcId="{6642F822-8608-4E22-A5C8-87738ECA2DB6}" destId="{9855A405-A060-48A8-BBAF-FE16745B5582}" srcOrd="2" destOrd="0" parTransId="{AF86EF36-9C09-440A-BEE1-D05912408709}" sibTransId="{6580424C-08B9-4A10-9ACA-74FB2E567EC1}"/>
    <dgm:cxn modelId="{43FFB536-F864-4CA9-A14F-5014F11299C8}" type="presOf" srcId="{6642F822-8608-4E22-A5C8-87738ECA2DB6}" destId="{D8B46527-5C32-45A0-9274-BB0A7412586B}" srcOrd="0" destOrd="0" presId="urn:microsoft.com/office/officeart/2005/8/layout/pyramid2"/>
    <dgm:cxn modelId="{1B2B4B5E-5C4E-4212-9F4C-A974D9E33647}" type="presOf" srcId="{9855A405-A060-48A8-BBAF-FE16745B5582}" destId="{6ECAEFAA-28BA-48D4-8A8E-6AC4C0D2F4CA}" srcOrd="0" destOrd="0" presId="urn:microsoft.com/office/officeart/2005/8/layout/pyramid2"/>
    <dgm:cxn modelId="{DDB2CB60-DE1C-4C9A-8D8A-3CAAD7FE50DC}" type="presOf" srcId="{2D959A3F-53BD-4505-8257-6F2A31EBC79D}" destId="{952638E5-F3DA-46EF-9961-04C4CF325806}" srcOrd="0" destOrd="0" presId="urn:microsoft.com/office/officeart/2005/8/layout/pyramid2"/>
    <dgm:cxn modelId="{16281188-524D-4126-8C86-FD6116B5EA15}" srcId="{6642F822-8608-4E22-A5C8-87738ECA2DB6}" destId="{2D959A3F-53BD-4505-8257-6F2A31EBC79D}" srcOrd="3" destOrd="0" parTransId="{95934D7E-EB10-493F-B095-3AE49E6DCC4E}" sibTransId="{D9773CB0-6E46-433C-90A3-D19DC3EA9348}"/>
    <dgm:cxn modelId="{2A067CB6-6684-44B7-B873-A4AE119D374B}" type="presOf" srcId="{2C56C610-2F32-4FB4-ABD0-8FDE2C4FEFC5}" destId="{10B841D6-143A-4443-A3AB-33B959483E29}" srcOrd="0" destOrd="0" presId="urn:microsoft.com/office/officeart/2005/8/layout/pyramid2"/>
    <dgm:cxn modelId="{C18658F1-4AD5-41E9-BACF-A588180173ED}" srcId="{6642F822-8608-4E22-A5C8-87738ECA2DB6}" destId="{2C56C610-2F32-4FB4-ABD0-8FDE2C4FEFC5}" srcOrd="1" destOrd="0" parTransId="{ADBBF095-EE56-4E01-9E4A-5C0CC61BBA38}" sibTransId="{EF8A7991-45B3-4CE9-84B8-5CBFC205BB65}"/>
    <dgm:cxn modelId="{BD4054F9-B2DB-424F-8397-C29AE2D0B385}" type="presOf" srcId="{13AE503B-994B-4A26-893B-8667805E8184}" destId="{81677CFE-ED87-401A-AEEE-63D103CACDA7}" srcOrd="0" destOrd="0" presId="urn:microsoft.com/office/officeart/2005/8/layout/pyramid2"/>
    <dgm:cxn modelId="{B060832C-E8A3-4744-A196-E6AE8DC9DC26}" type="presParOf" srcId="{D8B46527-5C32-45A0-9274-BB0A7412586B}" destId="{FFBB8588-649E-4639-9911-10AE2AF1D4F7}" srcOrd="0" destOrd="0" presId="urn:microsoft.com/office/officeart/2005/8/layout/pyramid2"/>
    <dgm:cxn modelId="{D24C6E04-489A-4220-A011-479B75B63F28}" type="presParOf" srcId="{D8B46527-5C32-45A0-9274-BB0A7412586B}" destId="{2175694A-F2D3-495A-BB33-CC526C01982B}" srcOrd="1" destOrd="0" presId="urn:microsoft.com/office/officeart/2005/8/layout/pyramid2"/>
    <dgm:cxn modelId="{B647FB5C-C0A8-409E-90F2-4A713AB794E4}" type="presParOf" srcId="{2175694A-F2D3-495A-BB33-CC526C01982B}" destId="{81677CFE-ED87-401A-AEEE-63D103CACDA7}" srcOrd="0" destOrd="0" presId="urn:microsoft.com/office/officeart/2005/8/layout/pyramid2"/>
    <dgm:cxn modelId="{757DB8FF-DB01-4D18-9BBD-81B850145D01}" type="presParOf" srcId="{2175694A-F2D3-495A-BB33-CC526C01982B}" destId="{C255B6E9-DBFE-4B4A-8E68-296B3F71F42D}" srcOrd="1" destOrd="0" presId="urn:microsoft.com/office/officeart/2005/8/layout/pyramid2"/>
    <dgm:cxn modelId="{3569CD36-BE2C-40A7-950B-338F9FF6D764}" type="presParOf" srcId="{2175694A-F2D3-495A-BB33-CC526C01982B}" destId="{10B841D6-143A-4443-A3AB-33B959483E29}" srcOrd="2" destOrd="0" presId="urn:microsoft.com/office/officeart/2005/8/layout/pyramid2"/>
    <dgm:cxn modelId="{9F476045-8774-4838-B18A-CFD2F1B58996}" type="presParOf" srcId="{2175694A-F2D3-495A-BB33-CC526C01982B}" destId="{6B8FC2E5-AB32-4C77-8B43-979112369BB4}" srcOrd="3" destOrd="0" presId="urn:microsoft.com/office/officeart/2005/8/layout/pyramid2"/>
    <dgm:cxn modelId="{8DC8FCA7-48E3-4E14-9F7A-5547A785B86A}" type="presParOf" srcId="{2175694A-F2D3-495A-BB33-CC526C01982B}" destId="{6ECAEFAA-28BA-48D4-8A8E-6AC4C0D2F4CA}" srcOrd="4" destOrd="0" presId="urn:microsoft.com/office/officeart/2005/8/layout/pyramid2"/>
    <dgm:cxn modelId="{E08BB031-6806-4BEA-A46F-E0C26ACB91D3}" type="presParOf" srcId="{2175694A-F2D3-495A-BB33-CC526C01982B}" destId="{9BE0DA80-8F9D-4F9D-BC57-07F398AA8E1A}" srcOrd="5" destOrd="0" presId="urn:microsoft.com/office/officeart/2005/8/layout/pyramid2"/>
    <dgm:cxn modelId="{94B6385F-E581-49BE-9D72-E0C313101242}" type="presParOf" srcId="{2175694A-F2D3-495A-BB33-CC526C01982B}" destId="{952638E5-F3DA-46EF-9961-04C4CF325806}" srcOrd="6" destOrd="0" presId="urn:microsoft.com/office/officeart/2005/8/layout/pyramid2"/>
    <dgm:cxn modelId="{333B9F4E-9E61-45FB-97BA-311A833EACAC}" type="presParOf" srcId="{2175694A-F2D3-495A-BB33-CC526C01982B}" destId="{22FE5313-8804-43E4-89BB-38BCE1760B3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B8588-649E-4639-9911-10AE2AF1D4F7}">
      <dsp:nvSpPr>
        <dsp:cNvPr id="0" name=""/>
        <dsp:cNvSpPr/>
      </dsp:nvSpPr>
      <dsp:spPr>
        <a:xfrm>
          <a:off x="900194" y="0"/>
          <a:ext cx="4752621" cy="475262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77CFE-ED87-401A-AEEE-63D103CACDA7}">
      <dsp:nvSpPr>
        <dsp:cNvPr id="0" name=""/>
        <dsp:cNvSpPr/>
      </dsp:nvSpPr>
      <dsp:spPr>
        <a:xfrm>
          <a:off x="3208019" y="475726"/>
          <a:ext cx="3089204" cy="844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Конституция РФ</a:t>
          </a:r>
        </a:p>
      </dsp:txBody>
      <dsp:txXfrm>
        <a:off x="3249254" y="516961"/>
        <a:ext cx="3006734" cy="762234"/>
      </dsp:txXfrm>
    </dsp:sp>
    <dsp:sp modelId="{10B841D6-143A-4443-A3AB-33B959483E29}">
      <dsp:nvSpPr>
        <dsp:cNvPr id="0" name=""/>
        <dsp:cNvSpPr/>
      </dsp:nvSpPr>
      <dsp:spPr>
        <a:xfrm>
          <a:off x="3208019" y="1426018"/>
          <a:ext cx="3089204" cy="844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Федеральные законы (перечислить)</a:t>
          </a:r>
        </a:p>
      </dsp:txBody>
      <dsp:txXfrm>
        <a:off x="3249254" y="1467253"/>
        <a:ext cx="3006734" cy="762234"/>
      </dsp:txXfrm>
    </dsp:sp>
    <dsp:sp modelId="{6ECAEFAA-28BA-48D4-8A8E-6AC4C0D2F4CA}">
      <dsp:nvSpPr>
        <dsp:cNvPr id="0" name=""/>
        <dsp:cNvSpPr/>
      </dsp:nvSpPr>
      <dsp:spPr>
        <a:xfrm>
          <a:off x="3208019" y="2376311"/>
          <a:ext cx="3089204" cy="844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Законы субъектов (перечислить)</a:t>
          </a:r>
        </a:p>
      </dsp:txBody>
      <dsp:txXfrm>
        <a:off x="3249254" y="2417546"/>
        <a:ext cx="3006734" cy="762234"/>
      </dsp:txXfrm>
    </dsp:sp>
    <dsp:sp modelId="{952638E5-F3DA-46EF-9961-04C4CF325806}">
      <dsp:nvSpPr>
        <dsp:cNvPr id="0" name=""/>
        <dsp:cNvSpPr/>
      </dsp:nvSpPr>
      <dsp:spPr>
        <a:xfrm>
          <a:off x="3168354" y="3312369"/>
          <a:ext cx="3089204" cy="8447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Иное</a:t>
          </a:r>
        </a:p>
      </dsp:txBody>
      <dsp:txXfrm>
        <a:off x="3209589" y="3353604"/>
        <a:ext cx="3006734" cy="762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E447-B2E7-4E4A-AB3F-117BB499D95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09C3-183D-47BC-89D6-71C64F36E0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4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E1DC4-C589-42BB-A9ED-6B034A7D5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ED4015-1287-49CF-A3B7-9FD2718D3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CB7F16-B6E5-49DF-A76C-508BC2F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501AB-8826-47D5-95CC-8041D149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463B5-474E-47CB-A729-44B3F90D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0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4245B-FD68-41FA-BA68-3F98B773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A4C81A-CEB1-4721-B12F-A27658612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93DED-D7F9-45F0-865E-15B94547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22BCC-EB18-4E57-865E-1A019C4C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3F9D2-B3C1-45F6-93E0-488D644B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6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7E6C26-E270-4F74-B213-6426AE12F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031873-5D0B-4F25-A8B7-D8D78120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088AD-3C03-477F-A065-97E71E09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95868-98AE-4A13-AE0F-76E14CC1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6BEE3-EB49-45EA-B582-56C1AAFE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1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63E2D-CF00-480F-8673-ED1269CD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0552-DF78-4353-A88C-4B2C8CC8C4F0}" type="datetimeFigureOut">
              <a:rPr lang="en-US" altLang="ru-RU"/>
              <a:pPr>
                <a:defRPr/>
              </a:pPr>
              <a:t>5/25/2026</a:t>
            </a:fld>
            <a:endParaRPr lang="en-GB" alt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53429-3C27-4617-86E8-6D29FBD0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06F95-E01F-45C4-AFDE-4BD8BC17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30B267-9AD8-4DE2-AC8F-0DE1E9B49B2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35398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EE98D-9048-483B-BD3A-86273A89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2DE5E-AE5F-4DC0-A3C4-1B812168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49012-8BB8-45CF-8D04-4BABAB05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74885-21F9-4699-8EFC-09180CD7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F20E7-4D27-4AF5-A384-61A2FE94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0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2913D-4F95-41A5-8AE1-943807F8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6F5BBE-E69A-4455-9BAC-69841E29E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761E8-2ECC-46DC-BB55-F1EE1B89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C85E0-F893-4E42-B601-C6DF60C4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D0649A-9E43-46CF-B348-7403A9E2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3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F0EE3-B063-4DDD-AB25-0BB7930C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A7CC1-4C5F-4B28-B389-402F9199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EA23B1-0432-496F-8400-4F0E321AD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34306-C47C-4E50-9C38-83A36CAB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016FD0-FC81-4890-B213-606A941C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3F1661-C99A-4458-97DB-D07A86B6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6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95614-8D17-4C97-9740-B0579DCC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8E8AF0-3085-4EDB-84CB-79B39947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6A2D88-4AA8-4E72-AE24-97F70CEF4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BF6A48-7600-4E38-9BBA-D5BB2AE6F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78FF50-EA07-43B9-AF00-68F3B0107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DBFBCD-2167-4068-BDA5-3CC4E91F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E39299-6079-4829-AC74-5631D5F8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24FCBC-12FF-40EA-B64E-333585CB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9E120-3623-47C8-BC3F-4C4C824B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BAB8FA-4481-4FDB-AF49-941ACF8B3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692E1A-5963-4874-9B6F-984ACA75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DA781B-20B1-4FFE-A9B5-6E138250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6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722474-CBD2-452A-ADA3-7685C4D0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BBBA48-DA77-4E99-9096-9056E044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C01F9F-1DA3-454D-BC15-DC4BD9BA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5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487D9-723A-4FF6-BF4F-8A77989CD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5778E-15DB-4607-A16D-AFC1718C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03C303-9C76-4766-A919-B39DF8484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B439F6-79CA-409E-8590-ABC5F4B5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A8546E-D696-438D-B58C-B137C294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37BBF2-D506-40D9-A7C2-8ACD3DAC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6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B702B-B4FF-4388-AA84-A49E3F92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045940-A5E6-4E62-A9AD-03F1708B4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7247F-D052-4C43-9215-E2CC75A57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352433-8E09-4AFF-8573-D6AF4664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D5C376-F238-4C9B-BE98-5E3C639F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7886E-AB8A-4F46-9E29-3D9F1C22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6B79E-BDC3-4B10-951E-C4120181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A73B6E-1E16-4F70-B34E-18A2B5489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F7AF9-69FA-41C9-9EA4-B9A7C03DC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2FCC6-CF48-4AE0-83B9-357DF32AFE53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27A700-3689-4749-BA0E-34BF8ACF7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19CCD-3283-43D1-BEAE-E946EB33F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013F8-E77F-4A63-9E3F-706CC3730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4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512" y="1196752"/>
            <a:ext cx="8583488" cy="36876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ОТЧЕТ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 прохождении учебной практики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по профессиональному модулю </a:t>
            </a:r>
          </a:p>
          <a:p>
            <a:br>
              <a:rPr lang="ru-RU" dirty="0"/>
            </a:br>
            <a:r>
              <a:rPr lang="ru-RU" b="1" dirty="0"/>
              <a:t>ПМ.03</a:t>
            </a:r>
            <a:r>
              <a:rPr lang="ru-RU" dirty="0"/>
              <a:t> </a:t>
            </a:r>
            <a:r>
              <a:rPr lang="ru-RU" b="1" dirty="0"/>
              <a:t>Правовое обеспечение деятельности организаций и оказание юридической помощи физическим лицам и их объединениям</a:t>
            </a:r>
            <a:br>
              <a:rPr lang="ru-RU" dirty="0"/>
            </a:br>
            <a:endParaRPr lang="ru-RU" dirty="0"/>
          </a:p>
          <a:p>
            <a:r>
              <a:rPr lang="ru-RU" dirty="0"/>
              <a:t>в период с «___» __________ 20__ г. по «___» __________ 20__ г.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Специальность 40.02.04 Юриспруденция</a:t>
            </a:r>
            <a:br>
              <a:rPr lang="ru-RU" dirty="0"/>
            </a:br>
            <a:endParaRPr lang="ru-RU" altLang="ru-RU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4725144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ФИО обучающегося</a:t>
            </a:r>
            <a:r>
              <a:rPr lang="ru-RU" altLang="ru-RU" dirty="0">
                <a:latin typeface="Arial" charset="0"/>
              </a:rPr>
              <a:t>: </a:t>
            </a:r>
            <a:r>
              <a:rPr lang="ru-RU" altLang="ru-RU" dirty="0"/>
              <a:t>____________________________________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/>
              <a:t>Группа: _______________________________________________</a:t>
            </a:r>
          </a:p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dirty="0">
                <a:latin typeface="Arial" charset="0"/>
              </a:rPr>
              <a:t>ФИО Руководителя:  ___________________________________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EF9043-4DED-41B0-849E-65D4FF91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2D4D78A-F567-4710-8A25-7200DC303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376" y="548680"/>
            <a:ext cx="10945217" cy="6048672"/>
          </a:xfrm>
        </p:spPr>
        <p:txBody>
          <a:bodyPr>
            <a:noAutofit/>
          </a:bodyPr>
          <a:lstStyle/>
          <a:p>
            <a:br>
              <a:rPr lang="ru-RU" altLang="ru-RU" sz="2400" dirty="0"/>
            </a:br>
            <a:endParaRPr lang="ru-RU" altLang="ru-RU" sz="2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32673" y="457417"/>
            <a:ext cx="9687193" cy="7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/>
              <a:t>Пропускной режим и доступ к данным в организации </a:t>
            </a:r>
            <a:endParaRPr lang="ru-RU" sz="2800" dirty="0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666844" y="1071546"/>
            <a:ext cx="6264000" cy="4935814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B9EE9-16DD-4A87-9ECF-59C015EC5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72" y="324247"/>
            <a:ext cx="9687193" cy="116339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Перечень нормативно-правовых актов в сфере обеспечение деятельности организаций и оказание юридической помощи физическим лицам и их объединениям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0820974"/>
              </p:ext>
            </p:extLst>
          </p:nvPr>
        </p:nvGraphicFramePr>
        <p:xfrm>
          <a:off x="1746300" y="1908423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D17E9D-C77F-4828-8528-A623DF0B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142852"/>
            <a:ext cx="9687193" cy="116339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Перечень нормативно-правовых актов в сфере обеспечение деятельности организаций и оказание юридической помощи физическим лицам и их объединениям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398" y="1357298"/>
            <a:ext cx="1080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от 21 ноября 2011 г. № 324-ФЗ «О бесплатной юридической помощи в Российской Федерации» — закрепляет право на получение квалифицированной юридической помощи, в том числе через органы внутренних дел. МВД России участвует в системе бесплатной юридической помощи в соответствии с этим законом (ст. 15) 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Указ Президента РФ от 21 декабря 2016 г. № 699 «Об утверждении Положения о Министерстве внутренних дел Российской Федерации» — подпункт 97 п. 11 Положения наделяет МВД полномочиями по оказанию бесплатной юридической помощи: правовое консультирование (устно и письменно); правовое информирование; правовое просвещение 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МВД России от 5 января 2007 г. № 6 «Наставление по организации правовой работы в системе МВД России» — включает правовое консультирование в состав информационно-правовой деятельности. Абзац 3 п. 70 Наставления ограничивает консультирование вопросами, относящимися к компетенции подразделений МВД 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МВД России от 24 августа 2023 г. № 619 «О некоторых организационных вопросах деятельности органов внутренних дел Российской Федерации по профилактике правонарушений» (п. 4.1.5) — закрепляет правовое консультирование как меру профилактики правонарушений. Осуществляется субъектами ведомственной системы профилактики 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от 07.02.2011 № 3-ФЗ «О полиции» (с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и доп., вступ. в силу с 05.02.2025) — регламентирует деятельность полиции, включая содействие организациям и защиту прав граждан 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Инструкция об организации рассмотрения обращений граждан в системе Министерства внутренних дел Российской Федерации (утверждена приказом МВД России от 12 сентября 2013 г. № 707) — регулирует порядок работы с обращениями граждан, в том числе в рамках оказания юридической помощи (с учётом особенностей, установленных ФЗ № 324-ФЗ) 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от 31 мая 2002 г. № 63-ФЗ «Об адвокатской деятельности и адвокатуре в Российской Федерации» — актуален в части взаимодействия с адвокатами при оказании юридической помощи.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Нормативные акты города Москвы и локальные акты ГУ МВД России по г. Москве — могут содержать дополнительные положения о порядке оказания юридической помощи и взаимодействия с организациями на местном уровне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468831-136D-4A65-8EA4-9E9AFE9B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456" y="836712"/>
            <a:ext cx="7944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4" y="180231"/>
            <a:ext cx="9687193" cy="155119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Способы информирования граждан и должностных лиц об изменениях об изменениях в законодательстве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464" y="1428736"/>
            <a:ext cx="8856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2025 году действуют, например, такие приказы МВД России: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Приказ МВД России от 05.09.2025 №659 «О внесении изменений в некоторые нормативные правовые акты МВД России по вопросам, связанным с правилами пребывания в Российской Федерации иностранных граждан и лиц без гражданства». 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Приказ МВД России от 04.09.2025 №646 «Об утверждении Перечня должностных лиц Министерства внутренних дел Российской Федерации и его территориальных органов, уполномоченных принимать решения о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реадмиссии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 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Приказ МВД России от 28.08.2025 №623 «О внесении изменений в приказ МВД России от 28 июня 2022 г. №468 «Об утверждении Административного регламента Министерства внутренних дел Российской Федерации по осуществлению федерального государственного контроля (надзора) в сфере миграции»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161DCD-74FD-43B6-B207-AD658EACF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450156" y="241148"/>
            <a:ext cx="9975225" cy="1163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Кодекс профессиональной этики специалиста юридического отдела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grayscl/>
            <a:lum bright="20000"/>
          </a:blip>
          <a:srcRect/>
          <a:stretch>
            <a:fillRect/>
          </a:stretch>
        </p:blipFill>
        <p:spPr bwMode="auto">
          <a:xfrm>
            <a:off x="3024166" y="1071546"/>
            <a:ext cx="4572000" cy="56388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EF850-9634-4B27-BBFA-76C9A755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9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452398" y="285728"/>
            <a:ext cx="9687193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/>
              <a:t>Перечень нормативных правовых актов в сфере деятельности организации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712" y="1285860"/>
            <a:ext cx="885698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Конституция Российской Федерации. Имеет высшую юридическую силу и применяется на всей территории РФ.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Закон Российской Федерации «О полиции». Определяет место полиции в системе органов исполнительной власти, её задачи, права и обязанности.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Закон «О безопасности». Регулирует общественные отношения, которые возникают в результате деятельности дежурных частей ОВД по обеспечению общественной безопасности.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Кодекс РФ об административных правонарушениях. Содержит материальные и процессуальные административно-правовые нормы, которые регулируют разбирательство оперативных дежурных с правонарушителями, доставляемыми в дежурную часть.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МВД России от 12.09.2013 №707 «Об утверждении Инструкции об организации рассмотрения обращений граждан в системе Министерства внутренних дел Российской Федерации».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МВД России от 29 августа 2014 г. №736 «Об утверждении Инструкции о порядке приёма, регистрации и разрешения в территориальных органах Министерства внутренних дел Российской Федерации заявлений и сообщений о преступлениях, об административных правонарушениях, о происшествиях».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МВД России от 30 апреля 2012 г. №389 «Наставление о порядке исполнения обязанностей и реализации прав полиции в дежурной части территориального органа МВД России после доставления граждан».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МВД России от 19 июня 2015 г. №700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дсп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«О внесении изменений в приказ МВД РФ от 12.04.13 №200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дсп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МВД России от 29 апреля 2015 г. №495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дсп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«Об утверждении Инструкции по организации совместной оперативно-служебной деятельности подразделений ОВД РФ при раскрытии преступлений и расследовании уголовных дел»</a:t>
            </a:r>
          </a:p>
          <a:p>
            <a:pPr marL="457200" indent="-45720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E1FDEC-9A25-4BF4-8C44-963F42AC4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4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95274" y="142852"/>
            <a:ext cx="9687193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Перечень нормативных правовых актов в сфере противодействия коррупции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522" y="1000108"/>
            <a:ext cx="109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24 февраля 2012 года №120 «Об организации проведения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антикоррупционной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экспертизы нормативных правовых актов и проектов нормативных правовых актов в системе МВД России».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3 мая 2017 года №258 «Об утверждении Порядка уведомления сотрудниками органов внутренних дел Российской Федерации, федеральными государственными гражданскими служащими системы МВД России и работниками, замещающими отдельные должности в организациях, созданных для выполнения задач, поставленных перед МВД России, о возникновении личной заинтересованности при исполнении служебных (должностных, трудовых) обязанностей, которая приводит или может привести к конфликту интересов».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19 апреля 2010 года №293 «Об утверждении Порядка уведомления в системе МВД России о фактах обращения в целях склонения к совершению коррупционных правонарушений».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1 июня 2017 года №334 «Об утверждении Порядка сообщения в системе МВД России о получении подарка в связи с протокольными мероприятиями, служебными командировками и другими официальными мероприятиями, участие в которых связано с исполнением служебных (должностных) обязанностей, его сдачи, оценки и реализации (выкупа)».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27 июня 2016 года №341 «Об утверждении Положения о Комиссии по соблюдению требований к служебному поведению федеральных государственных гражданских служащих центрального аппарата МВД России и урегулированию конфликта интересов».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3 ноября 2021 года №806 «Об утверждении Порядка предоставления в Министерстве внутренних дел Российской Федерации сведений о доходах, расходах, об имуществе и обязательствах имущественного характера».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13 июля 2021 года №532 «О наделении должностных лиц Министерства внутренних дел Российской Федерации полномочиями по направлению запросов в кредитные организации, налоговые органы Российской Федерации, органы, осуществляющие государственную регистрацию прав на недвижимое имущество и сделок с ним, и операторам информационных систем, в которых осуществляется выпуск цифровых финансовых активов, при осуществлении проверок в целях противодействия коррупции».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Приказ от 26 июня 2020 года №460 «Об утверждении Кодекса этики и служебного поведения сотрудников органов внутренних дел Российской Федерации».</a:t>
            </a:r>
          </a:p>
          <a:p>
            <a:pPr marL="457200" indent="-457200"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D74EA-9177-47BF-9BA7-3C83DD89D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8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380960" y="142852"/>
            <a:ext cx="9687193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/>
              <a:t>Общая характеристика деятельности организации, места прохождения практики</a:t>
            </a:r>
            <a:endParaRPr lang="ru-RU" sz="3600" dirty="0"/>
          </a:p>
        </p:txBody>
      </p:sp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2">
            <a:lum/>
          </a:blip>
          <a:srcRect t="2419" r="781"/>
          <a:stretch>
            <a:fillRect/>
          </a:stretch>
        </p:blipFill>
        <p:spPr bwMode="auto">
          <a:xfrm>
            <a:off x="2095472" y="1214422"/>
            <a:ext cx="5688000" cy="533636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B13E6-AC31-465D-AD8F-61E6EB61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22164" y="241148"/>
            <a:ext cx="9687193" cy="1163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/>
              <a:t>Схема обязанностей должностных лиц отдела, в который обучающийся (практикант) распределен для прохождения практики</a:t>
            </a:r>
            <a:endParaRPr lang="ru-RU" sz="2800" dirty="0"/>
          </a:p>
        </p:txBody>
      </p:sp>
      <p:pic>
        <p:nvPicPr>
          <p:cNvPr id="8" name="Рисунок 7" descr="Picture background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809720" y="1428736"/>
            <a:ext cx="7236000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EA5003-4F8E-481A-AA4E-48AE3842C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2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71015" y="180231"/>
            <a:ext cx="9687193" cy="656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Краткое описание организации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5274" y="785794"/>
            <a:ext cx="94330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Миссия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Отдела МВД России по району Марьина Роща г. Москвы - охрана общественного порядка, обеспечение безопасности, противодействие преступности, защита здоровья личности от противоправных посягательств. 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Некоторые задачи Отдела МВД России по району Марьина Роща г. Москвы :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выявление, предупреждение, раскрытие и расследование преступлений;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производство дознания и предварительного следствия по уголовным делам;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рассмотрение дел административного производства;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экспертно-криминалистическая деятельность;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охранная деятельность;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финансовая деятельность;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кадровая работа;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лицензионно-разрешительная работа;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розыск лиц и похищенного имущества;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установление личности граждан, лиц без гражданства и неопознанных трупов;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регистрация транспортных средств и выдача документов на их владение;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контроль за фальшивомонетничеством, незаконным оборотом наркотиков, оружия, боеприпасов, взрывчатых веществ;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контроль за частной детективной и охранной деятельностью на обслуживаемой территории.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A5900-41CD-47A4-AC69-A3C81775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3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1075"/>
          </a:xfrm>
        </p:spPr>
        <p:txBody>
          <a:bodyPr/>
          <a:lstStyle/>
          <a:p>
            <a:r>
              <a:rPr lang="ru-RU" sz="2800" b="1" dirty="0"/>
              <a:t>Содержание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836613"/>
            <a:ext cx="10515600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Инструктаж по технике безопасности и охране труда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II. Нормативно-правовая база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III. Общая характеристика деятельности организации</a:t>
            </a:r>
          </a:p>
          <a:p>
            <a:pPr marL="400050" indent="-400050">
              <a:buAutoNum type="romanUcPeriod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Экспериментально-практическая работа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систематизации материалов по практике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70CC8F-9011-4A0A-84FD-8299BE8E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71015" y="180231"/>
            <a:ext cx="9687193" cy="6564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Краткое описание организации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6712" y="642918"/>
            <a:ext cx="968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Отдел МВД России по району Марьина Роща г. Москвы создано в целях реализации возложенных на органы внутренних дел Российской Федерации задач по обеспечению защиты жизни, здоровья, прав и свобод граждан Российской Федерации, иностранных граждан и лиц без гражданства, противодействию преступности, охране общественного порядка и собственности, обеспечению общественной безопасности по району Марьина Роща г. Москвы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Отдел МВД России по району Марьина Роща г. Москвы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входит в состав органов внутренних дел, подчиняется Главному управлению Министерства внутренних дел Российской Федерации осуществляет свою деятельность в пределах границ по району Марьина Роща г. Москвы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согласно утвержденным Министром внутренних дел Российской Федерации схемам размещения территориальных органов.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Отдел МВД России по району Марьина Роща г. Москвы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своей деятельности руководствуется Конституцией Российской Федерации, общепризнанными принципами и нормами международного права, международными договорами Российской Федерации, федеральными конституционными законами, федеральными законами, актами Президента Российской Федерации и Правительства Российской Федерации по вопросам охраны общественного порядка и обеспечения общественной безопасности, изданными в пределах ее компетенции, нормативными правовыми актами МВД России, правовыми актами Отдела МВД России по району Марьина Роща г. Москвы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DF55F-EEDD-41EE-9BBA-C2323DCC1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3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23836" y="214290"/>
            <a:ext cx="9687193" cy="1163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Каталог основных видов документов деятельности организаций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0960" y="1285860"/>
            <a:ext cx="968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 МВД России по району Марьина Роща г. Москвы не публикует открытый каталог основных видов документов своей деятельности с указанием конкретных дат и номеров — такая информация относится к внутреннему делопроизводству и не доступна публично на официальных сайтах. Согласно Приказу МВД РФ от 20.06.2012 № 615, типовые документы включают приказы, распоряжения, протоколы, письма и служебные записки, но без привязки к конкретному отделу или реальным примерам с номерами.​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Типовые виды документов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Общие категории документов в органах МВД, регулируемые инструкциями: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Приказы (утверждение на бланке с регистрационным номером после подписания).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Распоряжения (для оперативных указаний).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Протоколы (заседаний, проверок).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Письма (входящие/исходящие, на специальных бланках).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Служебные записки и рапорты (внутреннее делопроизводство).​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Реквизиты документов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документ содержит обязательные реквизиты: вид документа, дата, регистрационный номер (порядковый + индекс дела), подпись. Регистрация происходит после утверждения, без публичного доступа к реестрам</a:t>
            </a:r>
          </a:p>
          <a:p>
            <a:pPr algn="ctr"/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8019DA-913B-4306-973F-B16A02EF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23836" y="142852"/>
            <a:ext cx="9687193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Ознакомиться с договорной, претензионной, исковой работой юридического отдела (управления) корпорации.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071546"/>
            <a:ext cx="1202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Договорная, претензионная и исковая работа в юридическом отделе (управлении) Отдела МВД России по району Марьина Роща г. Москвы регулируется рядом нормативных правовых актов (НПА), которые определяют порядок организации правовой работы, судебно-исковой деятельности и делопроизводства.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НПА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 МВД РФ от 5 января 2007 г. №6 «Об утверждении Наставления по организации правовой работы в системе МВД России» (с изменениями от 23 декабря 2021 г.). Определяет основные направления правовой работы в системе МВД России, включая договорно-правовую и судебно-исковую работу. Устанавливает обязанности руководителей органов (подразделений) по организации правовой работы, включая проверку соответствия законодательству проектов правовых актов, гражданско-правовых договоров, соглашений, контрактов.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Приказ МВД России от 27 декабря 2018 г. №888 «Об утверждении Инструкции по организации судебно-исковой работы в системе МВД России» (с изменениями от 9 июля 2019 г.). Определяет цели судебно-исковой работы (защита прав и законных интересов РФ, МВД России, органа, организации, подразделения; исполнение вступивших в силу судебных решений; устранение нарушений, повлёкших привлечение к судебному процессу). Закрепляет основные направления работы: рассмотрение исков, предъявленных к МВД России, органам, организациям, подразделениям; предъявление исков от имени МВД России; представление интересов в Конституционном и Верховном судах; мониторинг судебной практики.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Инструкция по делопроизводству в органах внутренних дел (ОВД), утверждённая приказом МВД России от 20 июня 2012 г. №615. Регламентирует порядок работы с документами: приём, регистрацию, направление на исполнение, контроль за исполнением и отправку документов. Определяет обязанности сотрудников при работе с документами, включая соблюдение конфиденциальности и ответственность за утрату документов. 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Регламент внутренней организации Министерства внутренних дел Российской Федерации, утверждённый приказом МВД России от 30 декабря 2005 г. №1167. Устанавливает общие правила прохождения документов и операции с ними в органах внутренних дел.</a:t>
            </a:r>
          </a:p>
          <a:p>
            <a:pPr algn="ctr"/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62E92D-E455-4974-829F-6978E1DC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6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23836" y="142852"/>
            <a:ext cx="9687193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Ознакомиться с договорной, претензионной, исковой работой юридического отдела (управления) корпорации.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2398" y="1071546"/>
            <a:ext cx="968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Юридический отдел (или управление) Отдела МВД России по району Марьина Роща г. Москвы занимается договорной, претензионной и исковой работой в рамках полномочий органов внутренних дел, регулируемых федеральным законодательством РФ. Конкретные внутренние регламенты этого отдела публично не детализированы, но общий порядок определяется ключевыми нормативно-правовыми актами (НПА), применяемыми ко всем подразделениям МВД России.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НПА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Конституция Российской Федерации (принята всенародным голосованием 12.12.1993): Область применения — основа правовой системы, определяет полномочия государственных органов, включая МВД. Порядок работы с документами — все акты и договоры не должны противоречить Конституции; проверка на соответствие при согласовании.​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Гражданский кодекс РФ (часть первая) (от 30.11.1994 № 51-ФЗ): Область применения — договорная работа (заключение, изменение, расторжение договоров). Порядок — подготовка проектов, согласование условий, письменная форма, учет протоколов разногласий; претензии в сроки по ст. 4 АПК РФ.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Гражданский кодекс РФ (часть третья) (от 26.11.2001 № 146-ФЗ): Область применения — наследственные и другие гражданско-правовые отношения в работе с договорами. Порядок — регистрация документов, контроль исполнения.​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Гражданский кодекс РФ (часть четвертая) (от 18.12.2006 № 230-ФЗ): Область применения — защита интеллектуальных прав в договорной работе. Порядок — включение условий в договоры, претензионный порядок перед иском.</a:t>
            </a:r>
          </a:p>
          <a:p>
            <a:pPr algn="ctr"/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B3A97-46AB-40A0-935D-5916BEB01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6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23836" y="142852"/>
            <a:ext cx="9687193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Ознакомиться с договорной, претензионной, исковой работой юридического отдела (управления) корпорации.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2398" y="1071546"/>
            <a:ext cx="968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Арбитражный процессуальный кодекс РФ (от 24.07.2002 № 95-ФЗ): Область применения — исковая и претензионная работа по экономическим спорам. Порядок — досудебная претензия (ст. 4), подготовка исков, учет и регистрация претензий; сроки предъявления — по закону.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Гражданский процессуальный кодекс РФ (от 14.11.2002 № 138-ФЗ): Область применения — общие суды по гражданским искам МВД. Порядок — составление исковых заявлений, обжалование, исполнение решений.​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Кодекс РФ об административных правонарушениях (от 30.12.2001 № 195-ФЗ): Область применения — административные претензии и иски. Порядок — составление протоколов, направление материалов, обеспечение производства.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Трудовой кодекс РФ (от 30.12.2001 № 197-ФЗ): Область применения — трудовые договоры в отделе. Порядок — заключение, учет, материальная ответственность; приказы на основе договоров.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Федеральный закон "О полиции" (от 07.02.2011 № 3-ФЗ): Область применения — общие полномочия юридических служб МВД. Порядок — взаимодействие с другими подразделениями при работе с документами (хотя не из поиска, стандартный для МВД).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Наставление по делопроизводству в ОВД РФ (утверждено приказом МВД РФ от 29.12.2016 № 984, с изменениями): Область применения — общий порядок работы с документами. Порядок — регистрация, утверждение, исполнение договоров и претензий.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Порядок работы с документами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Договорная работа включает подготовку проектов, согласование (протоколы разногласий), подписание и контроль исполнения. Претензионная — учет писем, сроки по АПК РФ, ответственность исполнителя. Исковая — досудебный порядок, подготовка материалов для суда. Все документы регистрируются в установленном порядке с взаимодействием финансовых и правовых служб.</a:t>
            </a:r>
          </a:p>
          <a:p>
            <a:pPr algn="ctr"/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E3DBFA-D163-4202-AA17-FC32A589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86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380960" y="500042"/>
            <a:ext cx="9687193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Составление оперативно-служебных документов в системе МВД России регламентируется нормативными актами, включая приказы МВД, Федеральный закон «Об оперативно-розыскной деятельности» (№144-ФЗ) и Правила делопроизводства в федеральных органах исполнительной власти. 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Основные требования к документам: соответствие законодательству и нормативным актам МВД, соблюдение норм делового стиля, логичность, краткость, точность изложения, отсутствие неоднозначного толкования. 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Планы оперативно-розыскных мероприятий (ОРМ)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Планирование оперативно-служебной деятельности включает несколько этапов: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Обобщение, систематизация и анализ информации, необходимой для разработки проекта плана.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Сбор предложений от заинтересованных органов, подразделений или их структурных подразделений.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Подготовка и согласование проекта плана с заинтересованными сторонами.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Утверждение проекта плана и его доведение до исполнителей.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При составлении планов необходимо учитывать требования федеральных законов, актов Президента и Правительства РФ, решений координационных совещаний, государственных программ и других нормативных документов. </a:t>
            </a:r>
          </a:p>
          <a:p>
            <a:pPr algn="ctr"/>
            <a:r>
              <a:rPr lang="ru-RU" sz="1800" dirty="0">
                <a:latin typeface="Arial" pitchFamily="34" charset="0"/>
                <a:cs typeface="Arial" pitchFamily="34" charset="0"/>
              </a:rPr>
              <a:t>Мероприятия плана должны быть конкретными, иметь конечный срок выполнения, соответствовать законодательству, быть адаптированными к условиям работы исполнителей и обеспеченными ресурсами (финансовыми, материально-техническими, кадровыми). 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71ED0C-50EB-477A-A733-C6524040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1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238084" y="142852"/>
            <a:ext cx="10296000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Порядок составления протоколов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Протокол — документ, фиксирующий ход и результаты следственных и иных процессуальных действий. Основные правила: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Время составления. Протокол составляется в ходе следственного действия или непосредственно после его окончания. 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Форма. Может быть написан от руки или изготовлен с помощью технических средств. При производстве действия могут применяться стенографирование, фотографирование, киносъёмка, аудио- и видеозапись. 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Обязательные реквизиты:</a:t>
            </a:r>
          </a:p>
          <a:p>
            <a:pPr lvl="1" algn="ctr"/>
            <a:r>
              <a:rPr lang="ru-RU" sz="1600" dirty="0">
                <a:latin typeface="Arial" pitchFamily="34" charset="0"/>
                <a:cs typeface="Arial" pitchFamily="34" charset="0"/>
              </a:rPr>
              <a:t>место и дата производства следственного действия, время его начала и окончания с точностью до минуты;</a:t>
            </a:r>
          </a:p>
          <a:p>
            <a:pPr lvl="1" algn="ctr"/>
            <a:r>
              <a:rPr lang="ru-RU" sz="1600" dirty="0">
                <a:latin typeface="Arial" pitchFamily="34" charset="0"/>
                <a:cs typeface="Arial" pitchFamily="34" charset="0"/>
              </a:rPr>
              <a:t>должность, фамилия и инициалы лица, составившего протокол;</a:t>
            </a:r>
          </a:p>
          <a:p>
            <a:pPr lvl="1" algn="ctr"/>
            <a:r>
              <a:rPr lang="ru-RU" sz="1600" dirty="0">
                <a:latin typeface="Arial" pitchFamily="34" charset="0"/>
                <a:cs typeface="Arial" pitchFamily="34" charset="0"/>
              </a:rPr>
              <a:t>фамилия, имя и отчество каждого лица, участвовавшего в следственном действии, а в необходимых случаях — его адрес и другие данные о личности.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Содержание. В протоколе описываются процессуальные действия в том порядке, в каком они производились, выявленные существенные для дела обстоятельства, а также излагаются заявления лиц, участвовавших в следственном действии. Если применялись технические средства, указываются условия и порядок их использования, объекты, к которым они были применены, и полученные результаты. 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Ознакомление и подписание. Протокол предъявляется для ознакомления всем лицам, участвовавшим в следственном действии. Им разъясняется право делать замечания о дополнении и уточнении протокола. Все внесённые замечания должны быть оговорены и удостоверены подписями этих лиц. Протокол подписывается следователем и лицами, участвовавшими в следственном действии. 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Приложения. К протоколу прилагаются фотографические негативы и снимки, киноленты, диапозитивы, фонограммы, кассеты видеозаписи, чертежи, планы, схемы, слепки и оттиски следов, а также электронные носители информации, полученной или скопированной в ходе производства следственного действия.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C3EDF3-9E76-47BC-B6F0-905A5DBDC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21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309522" y="142852"/>
            <a:ext cx="10224000" cy="775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Аналитические справки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Аналитическая справка составляется на основе проведённого исследования и должна содержать систематизированный и логически выстроенный материал. При её составлении важно соблюдать следующие требования: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Системность и логичность изложения, внутренняя согласованность всех частей документа.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Своевременность подготовки.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Ясность, простота и лаконичность изложения — следует избегать сложных терминов и громоздких конструкций, стремиться к точному и понятному построению предложений.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Правильность оформления — соответствие требованиям нормативных правовых актов, культура внешнего вида документа.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В аналитической справке должны быть обобщены отобранные факты, а также даны объяснения этим фактам и сделанным выводам. Важно, чтобы выводы были основаны на полученных данных, а не на личных оценочных суждениях. В некоторых случаях к справке могут прилагаться графические схемы, планы, рисунки и другие материалы.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Рапорты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Рапорты используются для фиксации различных событий и результатов действий, например, обнаружения признаков преступления. Рапорт об обнаружении признаков преступления оформляется в соответствии с частями 1–3 ст. 141, ст. 142 и 143 УПК РФ.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В рапорте должны быть указаны: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дата и время обнаружения признаков преступления;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обстоятельства, при которых были обнаружены признаки преступления;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сведения о лице, совершившем преступление (если известны);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данные об очевидцах (если известны);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информация о местонахождении предметов и документов, которые могут быть признаны вещественными доказательствами.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Рапорты регистрируются в книге учёта сообщений о преступлениях (КУСП), которая является документом строгой отчётности.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Иные документы, составляемые по результатам проведённых мероприятий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К таким документам могут относиться: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Акты, протоколы (например, протокол следственного действия, в который внесено устное сообщение о преступлении). 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Справки, отчёты о результатах проведённых оперативно-розыскных мероприятий, проверок, оперативно-профилактических операций.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Постановления (например, постановление руководителя органа (подразделения), осуществляющего ОРД, о представлении результатов ОРД органу дознания, следователю или в суд).</a:t>
            </a:r>
          </a:p>
          <a:p>
            <a:pPr algn="ctr"/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772106-8636-47DC-95D3-DC12407E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4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pic>
        <p:nvPicPr>
          <p:cNvPr id="7" name="Picture 2" descr="E:\Downloads\2026-02-17_21-15-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142852"/>
            <a:ext cx="4932000" cy="6343325"/>
          </a:xfrm>
          <a:prstGeom prst="rect">
            <a:avLst/>
          </a:prstGeom>
          <a:noFill/>
        </p:spPr>
      </p:pic>
      <p:pic>
        <p:nvPicPr>
          <p:cNvPr id="8" name="Рисунок 7" descr="Picture background"/>
          <p:cNvPicPr/>
          <p:nvPr/>
        </p:nvPicPr>
        <p:blipFill>
          <a:blip r:embed="rId3">
            <a:lum bright="40000"/>
          </a:blip>
          <a:srcRect t="14189" r="2961"/>
          <a:stretch>
            <a:fillRect/>
          </a:stretch>
        </p:blipFill>
        <p:spPr bwMode="auto">
          <a:xfrm>
            <a:off x="6453190" y="214290"/>
            <a:ext cx="5328000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48179C-4151-4369-9B40-C07A412DE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4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376" y="11663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316961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97548" y="1316961"/>
            <a:ext cx="4642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03912" y="1717071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</p:txBody>
      </p:sp>
      <p:pic>
        <p:nvPicPr>
          <p:cNvPr id="9" name="Picture 2" descr="E:\Downloads\2026-02-17_21-19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285728"/>
            <a:ext cx="8964000" cy="575270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02C0EA-1542-4E56-A5BA-2CC86107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32673" y="457416"/>
            <a:ext cx="9687193" cy="7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Правила техники безопасности в организации – месте прохождения практики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588" y="1285860"/>
            <a:ext cx="9972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Правила техники безопасности в Отделе МВД России по району Марьина Роща г. Москвы: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1.Обеспечение нравственно-правовой безопасности (тактика и приёмы противодействия провокациям, шантажу, втягиванию в незаконные связи и т. д.).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2.Обеспечение психологической безопасности (способы нейтрализации эмоционально-психологических перегрузок, стрессов, психологического прессинга преступной среды, обучение навыкам психологического самоанализа и психологической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саморегуляции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непосредственно в момент профессиональных действий в эмоционально напряжённой обстановке).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3.Профилактика профессиональной деформации сотрудника (тактика и психологическая техника личных действий по профилактике профессиональной деформации).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4.Обеспечение личной физической безопасности (тактика и приёмы обеспечения личной физической безопасности).</a:t>
            </a: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8DB2AB-E7F8-472F-A8DF-82CF09209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7568" y="2132856"/>
            <a:ext cx="81331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/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D4B5C-7CEA-49C3-AD7D-0BB4E720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32673" y="457416"/>
            <a:ext cx="9687193" cy="775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/>
              <a:t>Правила техники безопасности в организации – месте прохождения практики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150" y="1071546"/>
            <a:ext cx="9972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Правила техники безопасности в дежурной части Отдела МВД России по району Марьина Роща г. Москвы 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Звукоизоляция. Служебное помещение должно исключать возможность прослушивания.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Оборудование для оказания медицинской помощи. В помещении должны быть медицинская кушетка (диван) и аптечка для оказания первой помощи.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Отсутствие опасных предметов. Внутри не должно быть труб, креплений и других предметов, которые можно использовать для нападения на сотрудников полиции, самоубийства или причинения вреда себе и окружающим.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Электропроводка. Лампы для освещения монтируются на потолке и ограждаются органическим стеклом либо другим небьющимся прозрачным материалом. Выключатели устанавливаются с внешней стороны помещения.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Металлические решётки. Их устанавливают на оконных проёмах снаружи помещения, чтобы предотвратить противоправные действия, побеги и нанесение себе телесных повреждений.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Условия для задержанных. Задержанные должны содержаться под охраной сотрудников полиции в условиях, исключающих угрозу их жизни и здоровью.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Сообщение помещения для задержанных с залом оперативного дежурного. Это должно происходить через отдельный коридор.</a:t>
            </a: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A35B48-8392-4C91-88E6-3738E988E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431370-8B58-40B1-9FBF-D0AAC4BA0E00}"/>
              </a:ext>
            </a:extLst>
          </p:cNvPr>
          <p:cNvSpPr/>
          <p:nvPr/>
        </p:nvSpPr>
        <p:spPr>
          <a:xfrm>
            <a:off x="1123620" y="1594295"/>
            <a:ext cx="10228323" cy="282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02" y="435046"/>
            <a:ext cx="9687193" cy="775597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Наименование места прохождения практики, местонахождение, фото</a:t>
            </a:r>
          </a:p>
        </p:txBody>
      </p:sp>
      <p:pic>
        <p:nvPicPr>
          <p:cNvPr id="10" name="Picture 4" descr="Фотография"/>
          <p:cNvPicPr>
            <a:picLocks noChangeAspect="1" noChangeArrowheads="1"/>
          </p:cNvPicPr>
          <p:nvPr/>
        </p:nvPicPr>
        <p:blipFill>
          <a:blip r:embed="rId2"/>
          <a:srcRect r="880" b="40873"/>
          <a:stretch>
            <a:fillRect/>
          </a:stretch>
        </p:blipFill>
        <p:spPr bwMode="auto">
          <a:xfrm>
            <a:off x="2809852" y="1071546"/>
            <a:ext cx="4500000" cy="47721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95340" y="592933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Отдел МВД России по району Марьина Роща г. Москвы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155B76-8B78-4F0E-BB2A-A357710E0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5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263517"/>
            <a:ext cx="9687193" cy="1163395"/>
          </a:xfrm>
        </p:spPr>
        <p:txBody>
          <a:bodyPr/>
          <a:lstStyle/>
          <a:p>
            <a:r>
              <a:rPr lang="ru-RU" sz="2800" dirty="0"/>
              <a:t>Правила поведения обучающихся в месте прохождения практики и требования к внешнему виду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150" y="1285860"/>
            <a:ext cx="88569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Правила поведения оперативного дежурного дежурной части Отдела МВД России по району Марьина Роща г. Москвы при общении с посетителями и лицами: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При общении с лицами, доставленными в дежурную часть, оперативный дежурный обязан быть тактичным и вежливым в отношении них. Также нужно обеспечить содержание доставленных лиц в условиях, исключающих угрозу жизни и здоровью и возможность самовольного оставления ими данных помещений. 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Недопустимо заставлять посетителя необоснованно долго ожидать приёма.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Сотрудник дежурной части обязан первым поздороваться с посетителем, по возможности установить контакт «глаза в глаза».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Следует в спокойном, доброжелательном и деловом тоне произнести контактную фразу, например «Добрый день (утро, вечер)», «Здравствуйте, слушаю Вас».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Необходимо учитывать состояние посетителя и ситуацию, повлекшую его обращение в органы внутренних дел.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Любое сообщение посетителю должно быть простым и понятным, убедительным и конкретным на каждом этапе общения.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Нужно помнить о чёткости, доступности и грамотности своей речи.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Запрещается своей речью наносить обиду, выражать оскорбление, пренебрежение.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Выслушивая посетителя, стараться не перебивать его, не сбивать с мысли, не вставлять неуместных или колких замечаний.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FED25A-7372-4CCC-A5B0-480EB9B8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263517"/>
            <a:ext cx="9687193" cy="1163395"/>
          </a:xfrm>
        </p:spPr>
        <p:txBody>
          <a:bodyPr/>
          <a:lstStyle/>
          <a:p>
            <a:r>
              <a:rPr lang="ru-RU" sz="2800" dirty="0"/>
              <a:t>Правила поведения обучающихся в месте прохождения практики и требования к внешнему виду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grayscl/>
            <a:lum bright="30000"/>
          </a:blip>
          <a:srcRect l="20001" t="27907" r="22436"/>
          <a:stretch>
            <a:fillRect/>
          </a:stretch>
        </p:blipFill>
        <p:spPr bwMode="auto">
          <a:xfrm>
            <a:off x="2952727" y="1428736"/>
            <a:ext cx="4284000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52464" y="57150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Внешний вид оперативного дежурного дежурной части Отдела МВД России по району Марьина Роща г. Москвы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F25CE-6914-4519-815A-08042B5E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440" y="3717032"/>
            <a:ext cx="808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73" y="457417"/>
            <a:ext cx="9687193" cy="775597"/>
          </a:xfrm>
        </p:spPr>
        <p:txBody>
          <a:bodyPr/>
          <a:lstStyle/>
          <a:p>
            <a:r>
              <a:rPr lang="ru-RU" sz="2800" dirty="0"/>
              <a:t>Перечень обязанностей в месте прохождения практики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398" y="1214422"/>
            <a:ext cx="92065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Перечень обязанностей помощника оперативного дежурного дежурной части Отдела МВД России по району Марьина Роща г. Москвы :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1.Сбор и обработка информации об оперативной обстановке.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2.Приём и регистрация поступивших в дежурную часть заявлений, сообщений о правонарушениях, своевременное реагирование на них.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3.Управление силами и средствами органов внутренних дел.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4.Взаимодействие с гражданами, в том числе с задержанными и доставленными.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5.Организация оперативной связи, ведение служебной документации и обеспечение порядка в дежурной части.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6.Координация действий других сотрудников в случае чрезвычайных ситуаций.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7.Информирование вышестоящего руководства о выявленных угрозах.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02898E-60AC-4AAF-ABF4-C15DFA33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 txBox="1">
            <a:spLocks/>
          </p:cNvSpPr>
          <p:nvPr/>
        </p:nvSpPr>
        <p:spPr>
          <a:xfrm>
            <a:off x="532673" y="651316"/>
            <a:ext cx="9687193" cy="387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/>
              <a:t>График работы и выходные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2204" y="2124447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График работы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Отдела МВД России по району Марьина Роща г. Москвы :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Пн.–пт. — 08:45–18:15,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перерыв 12:30–14:00, 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Сб. и вс. — выходные.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F31C3-5057-4803-83B7-DA6EA0A5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96" y="0"/>
            <a:ext cx="760780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4081</Words>
  <Application>Microsoft Office PowerPoint</Application>
  <PresentationFormat>Широкоэкранный</PresentationFormat>
  <Paragraphs>203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Наименование места прохождения практики, местонахождение, фото</vt:lpstr>
      <vt:lpstr>Правила поведения обучающихся в месте прохождения практики и требования к внешнему виду</vt:lpstr>
      <vt:lpstr>Правила поведения обучающихся в месте прохождения практики и требования к внешнему виду</vt:lpstr>
      <vt:lpstr>Перечень обязанностей в месте прохождения практики</vt:lpstr>
      <vt:lpstr>Презентация PowerPoint</vt:lpstr>
      <vt:lpstr> </vt:lpstr>
      <vt:lpstr>Перечень нормативно-правовых актов в сфере обеспечение деятельности организаций и оказание юридической помощи физическим лицам и их объединениям</vt:lpstr>
      <vt:lpstr>Перечень нормативно-правовых актов в сфере обеспечение деятельности организаций и оказание юридической помощи физическим лицам и их объединениям</vt:lpstr>
      <vt:lpstr>Способы информирования граждан и должностных лиц об изменениях об изменениях в законодательстве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НФИ КемГУ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 ГЕНЕРИРОВАНИЯ  ИДЕЙ</dc:title>
  <dc:creator>student</dc:creator>
  <cp:lastModifiedBy>Алексей Ефремов</cp:lastModifiedBy>
  <cp:revision>101</cp:revision>
  <dcterms:created xsi:type="dcterms:W3CDTF">2011-05-25T03:17:38Z</dcterms:created>
  <dcterms:modified xsi:type="dcterms:W3CDTF">2026-05-25T16:46:15Z</dcterms:modified>
</cp:coreProperties>
</file>