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2"/>
  </p:notesMasterIdLst>
  <p:handoutMasterIdLst>
    <p:handoutMasterId r:id="rId43"/>
  </p:handoutMasterIdLst>
  <p:sldIdLst>
    <p:sldId id="405" r:id="rId2"/>
    <p:sldId id="647" r:id="rId3"/>
    <p:sldId id="648" r:id="rId4"/>
    <p:sldId id="687" r:id="rId5"/>
    <p:sldId id="688" r:id="rId6"/>
    <p:sldId id="649" r:id="rId7"/>
    <p:sldId id="689" r:id="rId8"/>
    <p:sldId id="671" r:id="rId9"/>
    <p:sldId id="665" r:id="rId10"/>
    <p:sldId id="690" r:id="rId11"/>
    <p:sldId id="695" r:id="rId12"/>
    <p:sldId id="694" r:id="rId13"/>
    <p:sldId id="696" r:id="rId14"/>
    <p:sldId id="666" r:id="rId15"/>
    <p:sldId id="697" r:id="rId16"/>
    <p:sldId id="673" r:id="rId17"/>
    <p:sldId id="698" r:id="rId18"/>
    <p:sldId id="699" r:id="rId19"/>
    <p:sldId id="668" r:id="rId20"/>
    <p:sldId id="700" r:id="rId21"/>
    <p:sldId id="701" r:id="rId22"/>
    <p:sldId id="702" r:id="rId23"/>
    <p:sldId id="669" r:id="rId24"/>
    <p:sldId id="703" r:id="rId25"/>
    <p:sldId id="670" r:id="rId26"/>
    <p:sldId id="691" r:id="rId27"/>
    <p:sldId id="692" r:id="rId28"/>
    <p:sldId id="693" r:id="rId29"/>
    <p:sldId id="682" r:id="rId30"/>
    <p:sldId id="683" r:id="rId31"/>
    <p:sldId id="684" r:id="rId32"/>
    <p:sldId id="704" r:id="rId33"/>
    <p:sldId id="685" r:id="rId34"/>
    <p:sldId id="686" r:id="rId35"/>
    <p:sldId id="672" r:id="rId36"/>
    <p:sldId id="707" r:id="rId37"/>
    <p:sldId id="708" r:id="rId38"/>
    <p:sldId id="676" r:id="rId39"/>
    <p:sldId id="705" r:id="rId40"/>
    <p:sldId id="706" r:id="rId41"/>
  </p:sldIdLst>
  <p:sldSz cx="10693400" cy="7561263"/>
  <p:notesSz cx="6669088" cy="9928225"/>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2880" userDrawn="1">
          <p15:clr>
            <a:srgbClr val="A4A3A4"/>
          </p15:clr>
        </p15:guide>
        <p15:guide id="3" orient="horz" pos="2531">
          <p15:clr>
            <a:srgbClr val="A4A3A4"/>
          </p15:clr>
        </p15:guide>
        <p15:guide id="4"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атя" initials="К" lastIdx="1" clrIdx="0">
    <p:extLst>
      <p:ext uri="{19B8F6BF-5375-455C-9EA6-DF929625EA0E}">
        <p15:presenceInfo xmlns:p15="http://schemas.microsoft.com/office/powerpoint/2012/main" userId="Катя"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EB0000"/>
    <a:srgbClr val="EB1E00"/>
    <a:srgbClr val="E51F26"/>
    <a:srgbClr val="EB1E28"/>
    <a:srgbClr val="C81F3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08" autoAdjust="0"/>
  </p:normalViewPr>
  <p:slideViewPr>
    <p:cSldViewPr showGuides="1">
      <p:cViewPr varScale="1">
        <p:scale>
          <a:sx n="65" d="100"/>
          <a:sy n="65" d="100"/>
        </p:scale>
        <p:origin x="1242" y="108"/>
      </p:cViewPr>
      <p:guideLst>
        <p:guide orient="horz" pos="2296"/>
        <p:guide pos="2880"/>
        <p:guide orient="horz" pos="2531"/>
        <p:guide pos="33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5" d="100"/>
          <a:sy n="4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71583C3-CA27-4496-BECA-C771D03A36A7}"/>
              </a:ext>
            </a:extLst>
          </p:cNvPr>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07987283-449F-49A3-9FA6-20B92A61CE8F}"/>
              </a:ext>
            </a:extLst>
          </p:cNvPr>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F4B3481F-6E72-4171-A9C8-98D56C39F96E}" type="datetimeFigureOut">
              <a:rPr lang="ru-RU" smtClean="0"/>
              <a:pPr/>
              <a:t>13.06.2026</a:t>
            </a:fld>
            <a:endParaRPr lang="ru-RU"/>
          </a:p>
        </p:txBody>
      </p:sp>
      <p:sp>
        <p:nvSpPr>
          <p:cNvPr id="4" name="Нижний колонтитул 3">
            <a:extLst>
              <a:ext uri="{FF2B5EF4-FFF2-40B4-BE49-F238E27FC236}">
                <a16:creationId xmlns:a16="http://schemas.microsoft.com/office/drawing/2014/main" id="{5EB2E802-5847-4DA6-BAD8-A92EA4C57E28}"/>
              </a:ext>
            </a:extLst>
          </p:cNvPr>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07830C92-6658-426B-8F97-72EB78E0A896}"/>
              </a:ext>
            </a:extLst>
          </p:cNvPr>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061C4CA1-B95C-48CD-AB14-2CAA4305D9D9}" type="slidenum">
              <a:rPr lang="ru-RU" smtClean="0"/>
              <a:pPr/>
              <a:t>‹#›</a:t>
            </a:fld>
            <a:endParaRPr lang="ru-RU"/>
          </a:p>
        </p:txBody>
      </p:sp>
    </p:spTree>
    <p:extLst>
      <p:ext uri="{BB962C8B-B14F-4D97-AF65-F5344CB8AC3E}">
        <p14:creationId xmlns:p14="http://schemas.microsoft.com/office/powerpoint/2010/main" val="372633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894E9510-8D81-4F7D-A3DD-ECD88FF9FF52}" type="datetimeFigureOut">
              <a:rPr lang="ru-RU" smtClean="0"/>
              <a:pPr/>
              <a:t>13.06.2026</a:t>
            </a:fld>
            <a:endParaRPr lang="ru-RU"/>
          </a:p>
        </p:txBody>
      </p:sp>
      <p:sp>
        <p:nvSpPr>
          <p:cNvPr id="4" name="Образ слайда 3"/>
          <p:cNvSpPr>
            <a:spLocks noGrp="1" noRot="1" noChangeAspect="1"/>
          </p:cNvSpPr>
          <p:nvPr>
            <p:ph type="sldImg" idx="2"/>
          </p:nvPr>
        </p:nvSpPr>
        <p:spPr>
          <a:xfrm>
            <a:off x="966788" y="1241425"/>
            <a:ext cx="4735512"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A3CA9037-5C04-413C-AFF2-1B3777C3E584}" type="slidenum">
              <a:rPr lang="ru-RU" smtClean="0"/>
              <a:pPr/>
              <a:t>‹#›</a:t>
            </a:fld>
            <a:endParaRPr lang="ru-RU"/>
          </a:p>
        </p:txBody>
      </p:sp>
    </p:spTree>
    <p:extLst>
      <p:ext uri="{BB962C8B-B14F-4D97-AF65-F5344CB8AC3E}">
        <p14:creationId xmlns:p14="http://schemas.microsoft.com/office/powerpoint/2010/main" val="775290451"/>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E52F706F-AFAA-4FA6-90FD-A6042EEAC4E3}"/>
              </a:ext>
            </a:extLst>
          </p:cNvPr>
          <p:cNvSpPr/>
          <p:nvPr userDrawn="1"/>
        </p:nvSpPr>
        <p:spPr>
          <a:xfrm>
            <a:off x="0" y="1954612"/>
            <a:ext cx="10693400" cy="4058267"/>
          </a:xfrm>
          <a:prstGeom prst="rect">
            <a:avLst/>
          </a:prstGeom>
          <a:solidFill>
            <a:srgbClr val="2B314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sp>
        <p:nvSpPr>
          <p:cNvPr id="9" name="Прямоугольник 8">
            <a:extLst>
              <a:ext uri="{FF2B5EF4-FFF2-40B4-BE49-F238E27FC236}">
                <a16:creationId xmlns:a16="http://schemas.microsoft.com/office/drawing/2014/main" id="{C358D1E9-CE0B-40E2-B7B4-0FA4354CB526}"/>
              </a:ext>
            </a:extLst>
          </p:cNvPr>
          <p:cNvSpPr/>
          <p:nvPr userDrawn="1"/>
        </p:nvSpPr>
        <p:spPr>
          <a:xfrm>
            <a:off x="0" y="3755251"/>
            <a:ext cx="151490" cy="13328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pic>
        <p:nvPicPr>
          <p:cNvPr id="11" name="Picture 2">
            <a:extLst>
              <a:ext uri="{FF2B5EF4-FFF2-40B4-BE49-F238E27FC236}">
                <a16:creationId xmlns:a16="http://schemas.microsoft.com/office/drawing/2014/main" id="{349F62CD-3B5C-4018-AC46-2285EBFB89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6767" y="679218"/>
            <a:ext cx="31273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11">
            <a:extLst>
              <a:ext uri="{FF2B5EF4-FFF2-40B4-BE49-F238E27FC236}">
                <a16:creationId xmlns:a16="http://schemas.microsoft.com/office/drawing/2014/main" id="{3D512A90-7C52-4CB6-A385-FCF56ED6BFCB}"/>
              </a:ext>
            </a:extLst>
          </p:cNvPr>
          <p:cNvPicPr>
            <a:picLocks noChangeAspect="1"/>
          </p:cNvPicPr>
          <p:nvPr userDrawn="1"/>
        </p:nvPicPr>
        <p:blipFill>
          <a:blip r:embed="rId3"/>
          <a:stretch>
            <a:fillRect/>
          </a:stretch>
        </p:blipFill>
        <p:spPr>
          <a:xfrm>
            <a:off x="9064950" y="6588943"/>
            <a:ext cx="1628450" cy="900750"/>
          </a:xfrm>
          <a:prstGeom prst="rect">
            <a:avLst/>
          </a:prstGeom>
        </p:spPr>
      </p:pic>
      <p:sp>
        <p:nvSpPr>
          <p:cNvPr id="15" name="Заголовок 1">
            <a:extLst>
              <a:ext uri="{FF2B5EF4-FFF2-40B4-BE49-F238E27FC236}">
                <a16:creationId xmlns:a16="http://schemas.microsoft.com/office/drawing/2014/main" id="{811B1396-9D3B-4AEC-A3F5-32D25265EAE4}"/>
              </a:ext>
            </a:extLst>
          </p:cNvPr>
          <p:cNvSpPr>
            <a:spLocks noGrp="1"/>
          </p:cNvSpPr>
          <p:nvPr>
            <p:ph type="ctrTitle" hasCustomPrompt="1"/>
          </p:nvPr>
        </p:nvSpPr>
        <p:spPr>
          <a:xfrm>
            <a:off x="491784" y="3348583"/>
            <a:ext cx="9679452" cy="1915285"/>
          </a:xfrm>
        </p:spPr>
        <p:txBody>
          <a:bodyPr anchor="b">
            <a:normAutofit/>
          </a:bodyPr>
          <a:lstStyle>
            <a:lvl1pPr algn="ctr">
              <a:defRPr lang="ru-RU" sz="5500" b="1" kern="1200" dirty="0">
                <a:solidFill>
                  <a:schemeClr val="bg1"/>
                </a:solidFill>
                <a:latin typeface="Arial Black" panose="020B0A04020102020204" pitchFamily="34" charset="0"/>
                <a:ea typeface="+mn-ea"/>
                <a:cs typeface="+mn-cs"/>
              </a:defRPr>
            </a:lvl1pPr>
          </a:lstStyle>
          <a:p>
            <a:pPr marL="0" lvl="0" algn="l" defTabSz="1043056" rtl="0" eaLnBrk="1" latinLnBrk="0" hangingPunct="1">
              <a:defRPr/>
            </a:pPr>
            <a:r>
              <a:rPr lang="ru-RU" dirty="0"/>
              <a:t>ОБРАЗЕЦ ЗАГОЛОВКА</a:t>
            </a:r>
          </a:p>
        </p:txBody>
      </p:sp>
      <p:sp>
        <p:nvSpPr>
          <p:cNvPr id="17" name="Текст 2">
            <a:extLst>
              <a:ext uri="{FF2B5EF4-FFF2-40B4-BE49-F238E27FC236}">
                <a16:creationId xmlns:a16="http://schemas.microsoft.com/office/drawing/2014/main" id="{EEDFA97E-57D3-4908-B503-1A4CD5FEDBA4}"/>
              </a:ext>
            </a:extLst>
          </p:cNvPr>
          <p:cNvSpPr>
            <a:spLocks noGrp="1"/>
          </p:cNvSpPr>
          <p:nvPr>
            <p:ph type="body" idx="13" hasCustomPrompt="1"/>
          </p:nvPr>
        </p:nvSpPr>
        <p:spPr>
          <a:xfrm>
            <a:off x="474666" y="5386216"/>
            <a:ext cx="9768578" cy="453716"/>
          </a:xfrm>
        </p:spPr>
        <p:txBody>
          <a:bodyPr anchor="b">
            <a:normAutofit/>
          </a:bodyPr>
          <a:lstStyle>
            <a:lvl1pPr marL="87313" indent="0">
              <a:buNone/>
              <a:defRPr sz="2300" b="1">
                <a:solidFill>
                  <a:schemeClr val="bg1"/>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Tree>
    <p:extLst>
      <p:ext uri="{BB962C8B-B14F-4D97-AF65-F5344CB8AC3E}">
        <p14:creationId xmlns:p14="http://schemas.microsoft.com/office/powerpoint/2010/main" val="360052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9602" y="1885067"/>
            <a:ext cx="9223058" cy="3145275"/>
          </a:xfrm>
        </p:spPr>
        <p:txBody>
          <a:bodyPr anchor="b"/>
          <a:lstStyle>
            <a:lvl1pPr>
              <a:defRPr sz="5100"/>
            </a:lvl1pPr>
          </a:lstStyle>
          <a:p>
            <a:r>
              <a:rPr lang="ru-RU"/>
              <a:t>Образец заголовка</a:t>
            </a:r>
          </a:p>
        </p:txBody>
      </p:sp>
      <p:sp>
        <p:nvSpPr>
          <p:cNvPr id="3" name="Текст 2"/>
          <p:cNvSpPr>
            <a:spLocks noGrp="1"/>
          </p:cNvSpPr>
          <p:nvPr>
            <p:ph type="body" idx="1"/>
          </p:nvPr>
        </p:nvSpPr>
        <p:spPr>
          <a:xfrm>
            <a:off x="729602" y="5060097"/>
            <a:ext cx="9223058" cy="1654026"/>
          </a:xfrm>
        </p:spPr>
        <p:txBody>
          <a:bodyPr/>
          <a:lstStyle>
            <a:lvl1pPr marL="0" indent="0">
              <a:buNone/>
              <a:defRPr sz="2100">
                <a:solidFill>
                  <a:schemeClr val="tx1">
                    <a:tint val="75000"/>
                  </a:schemeClr>
                </a:solidFill>
              </a:defRPr>
            </a:lvl1pPr>
            <a:lvl2pPr marL="391146" indent="0">
              <a:buNone/>
              <a:defRPr sz="1700">
                <a:solidFill>
                  <a:schemeClr val="tx1">
                    <a:tint val="75000"/>
                  </a:schemeClr>
                </a:solidFill>
              </a:defRPr>
            </a:lvl2pPr>
            <a:lvl3pPr marL="782292" indent="0">
              <a:buNone/>
              <a:defRPr sz="1500">
                <a:solidFill>
                  <a:schemeClr val="tx1">
                    <a:tint val="75000"/>
                  </a:schemeClr>
                </a:solidFill>
              </a:defRPr>
            </a:lvl3pPr>
            <a:lvl4pPr marL="1173438" indent="0">
              <a:buNone/>
              <a:defRPr sz="1400">
                <a:solidFill>
                  <a:schemeClr val="tx1">
                    <a:tint val="75000"/>
                  </a:schemeClr>
                </a:solidFill>
              </a:defRPr>
            </a:lvl4pPr>
            <a:lvl5pPr marL="1564584" indent="0">
              <a:buNone/>
              <a:defRPr sz="1400">
                <a:solidFill>
                  <a:schemeClr val="tx1">
                    <a:tint val="75000"/>
                  </a:schemeClr>
                </a:solidFill>
              </a:defRPr>
            </a:lvl5pPr>
            <a:lvl6pPr marL="1955730" indent="0">
              <a:buNone/>
              <a:defRPr sz="1400">
                <a:solidFill>
                  <a:schemeClr val="tx1">
                    <a:tint val="75000"/>
                  </a:schemeClr>
                </a:solidFill>
              </a:defRPr>
            </a:lvl6pPr>
            <a:lvl7pPr marL="2346876" indent="0">
              <a:buNone/>
              <a:defRPr sz="1400">
                <a:solidFill>
                  <a:schemeClr val="tx1">
                    <a:tint val="75000"/>
                  </a:schemeClr>
                </a:solidFill>
              </a:defRPr>
            </a:lvl7pPr>
            <a:lvl8pPr marL="2738022" indent="0">
              <a:buNone/>
              <a:defRPr sz="1400">
                <a:solidFill>
                  <a:schemeClr val="tx1">
                    <a:tint val="75000"/>
                  </a:schemeClr>
                </a:solidFill>
              </a:defRPr>
            </a:lvl8pPr>
            <a:lvl9pPr marL="3129168"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4970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735171" y="2012836"/>
            <a:ext cx="4544695" cy="47975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413534" y="2012836"/>
            <a:ext cx="4544695" cy="47975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3713850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4" y="402569"/>
            <a:ext cx="9223058" cy="1461495"/>
          </a:xfrm>
        </p:spPr>
        <p:txBody>
          <a:bodyPr/>
          <a:lstStyle/>
          <a:p>
            <a:r>
              <a:rPr lang="ru-RU"/>
              <a:t>Образец заголовка</a:t>
            </a:r>
          </a:p>
        </p:txBody>
      </p:sp>
      <p:sp>
        <p:nvSpPr>
          <p:cNvPr id="3" name="Текст 2"/>
          <p:cNvSpPr>
            <a:spLocks noGrp="1"/>
          </p:cNvSpPr>
          <p:nvPr>
            <p:ph type="body" idx="1"/>
          </p:nvPr>
        </p:nvSpPr>
        <p:spPr>
          <a:xfrm>
            <a:off x="736565" y="1853560"/>
            <a:ext cx="4523809" cy="908401"/>
          </a:xfrm>
        </p:spPr>
        <p:txBody>
          <a:bodyPr anchor="b"/>
          <a:lstStyle>
            <a:lvl1pPr marL="0" indent="0">
              <a:buNone/>
              <a:defRPr sz="2100" b="1"/>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a:t>Образец текста</a:t>
            </a:r>
          </a:p>
        </p:txBody>
      </p:sp>
      <p:sp>
        <p:nvSpPr>
          <p:cNvPr id="4" name="Объект 3"/>
          <p:cNvSpPr>
            <a:spLocks noGrp="1"/>
          </p:cNvSpPr>
          <p:nvPr>
            <p:ph sz="half" idx="2"/>
          </p:nvPr>
        </p:nvSpPr>
        <p:spPr>
          <a:xfrm>
            <a:off x="736565" y="2761961"/>
            <a:ext cx="4523809" cy="40624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413534" y="1853560"/>
            <a:ext cx="4546088" cy="908401"/>
          </a:xfrm>
        </p:spPr>
        <p:txBody>
          <a:bodyPr anchor="b"/>
          <a:lstStyle>
            <a:lvl1pPr marL="0" indent="0">
              <a:buNone/>
              <a:defRPr sz="2100" b="1"/>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a:t>Образец текста</a:t>
            </a:r>
          </a:p>
        </p:txBody>
      </p:sp>
      <p:sp>
        <p:nvSpPr>
          <p:cNvPr id="6" name="Объект 5"/>
          <p:cNvSpPr>
            <a:spLocks noGrp="1"/>
          </p:cNvSpPr>
          <p:nvPr>
            <p:ph sz="quarter" idx="4"/>
          </p:nvPr>
        </p:nvSpPr>
        <p:spPr>
          <a:xfrm>
            <a:off x="5413534" y="2761961"/>
            <a:ext cx="4546088" cy="40624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356736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1825204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4" y="504084"/>
            <a:ext cx="3448900" cy="1764295"/>
          </a:xfrm>
        </p:spPr>
        <p:txBody>
          <a:bodyPr anchor="b"/>
          <a:lstStyle>
            <a:lvl1pPr>
              <a:defRPr sz="2700"/>
            </a:lvl1pPr>
          </a:lstStyle>
          <a:p>
            <a:r>
              <a:rPr lang="ru-RU"/>
              <a:t>Образец заголовка</a:t>
            </a:r>
          </a:p>
        </p:txBody>
      </p:sp>
      <p:sp>
        <p:nvSpPr>
          <p:cNvPr id="3" name="Объект 2"/>
          <p:cNvSpPr>
            <a:spLocks noGrp="1"/>
          </p:cNvSpPr>
          <p:nvPr>
            <p:ph idx="1"/>
          </p:nvPr>
        </p:nvSpPr>
        <p:spPr>
          <a:xfrm>
            <a:off x="4546088" y="1088683"/>
            <a:ext cx="5413534" cy="5373398"/>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36564" y="2268379"/>
            <a:ext cx="3448900" cy="4202453"/>
          </a:xfrm>
        </p:spPr>
        <p:txBody>
          <a:bodyPr/>
          <a:lstStyle>
            <a:lvl1pPr marL="0" indent="0">
              <a:buNone/>
              <a:defRPr sz="1400"/>
            </a:lvl1pPr>
            <a:lvl2pPr marL="391146" indent="0">
              <a:buNone/>
              <a:defRPr sz="1200"/>
            </a:lvl2pPr>
            <a:lvl3pPr marL="782292" indent="0">
              <a:buNone/>
              <a:defRPr sz="1000"/>
            </a:lvl3pPr>
            <a:lvl4pPr marL="1173438" indent="0">
              <a:buNone/>
              <a:defRPr sz="900"/>
            </a:lvl4pPr>
            <a:lvl5pPr marL="1564584" indent="0">
              <a:buNone/>
              <a:defRPr sz="900"/>
            </a:lvl5pPr>
            <a:lvl6pPr marL="1955730" indent="0">
              <a:buNone/>
              <a:defRPr sz="900"/>
            </a:lvl6pPr>
            <a:lvl7pPr marL="2346876" indent="0">
              <a:buNone/>
              <a:defRPr sz="900"/>
            </a:lvl7pPr>
            <a:lvl8pPr marL="2738022" indent="0">
              <a:buNone/>
              <a:defRPr sz="900"/>
            </a:lvl8pPr>
            <a:lvl9pPr marL="3129168"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2361410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564" y="504084"/>
            <a:ext cx="3448900" cy="1764295"/>
          </a:xfrm>
        </p:spPr>
        <p:txBody>
          <a:bodyPr anchor="b"/>
          <a:lstStyle>
            <a:lvl1pPr>
              <a:defRPr sz="2700"/>
            </a:lvl1pPr>
          </a:lstStyle>
          <a:p>
            <a:r>
              <a:rPr lang="ru-RU"/>
              <a:t>Образец заголовка</a:t>
            </a:r>
          </a:p>
        </p:txBody>
      </p:sp>
      <p:sp>
        <p:nvSpPr>
          <p:cNvPr id="3" name="Рисунок 2"/>
          <p:cNvSpPr>
            <a:spLocks noGrp="1"/>
          </p:cNvSpPr>
          <p:nvPr>
            <p:ph type="pic" idx="1"/>
          </p:nvPr>
        </p:nvSpPr>
        <p:spPr>
          <a:xfrm>
            <a:off x="4546088" y="1088683"/>
            <a:ext cx="5413534" cy="5373398"/>
          </a:xfrm>
        </p:spPr>
        <p:txBody>
          <a:bodyPr/>
          <a:lstStyle>
            <a:lvl1pPr marL="0" indent="0">
              <a:buNone/>
              <a:defRPr sz="2700"/>
            </a:lvl1pPr>
            <a:lvl2pPr marL="391146" indent="0">
              <a:buNone/>
              <a:defRPr sz="2400"/>
            </a:lvl2pPr>
            <a:lvl3pPr marL="782292" indent="0">
              <a:buNone/>
              <a:defRPr sz="2100"/>
            </a:lvl3pPr>
            <a:lvl4pPr marL="1173438" indent="0">
              <a:buNone/>
              <a:defRPr sz="1700"/>
            </a:lvl4pPr>
            <a:lvl5pPr marL="1564584" indent="0">
              <a:buNone/>
              <a:defRPr sz="1700"/>
            </a:lvl5pPr>
            <a:lvl6pPr marL="1955730" indent="0">
              <a:buNone/>
              <a:defRPr sz="1700"/>
            </a:lvl6pPr>
            <a:lvl7pPr marL="2346876" indent="0">
              <a:buNone/>
              <a:defRPr sz="1700"/>
            </a:lvl7pPr>
            <a:lvl8pPr marL="2738022" indent="0">
              <a:buNone/>
              <a:defRPr sz="1700"/>
            </a:lvl8pPr>
            <a:lvl9pPr marL="3129168" indent="0">
              <a:buNone/>
              <a:defRPr sz="1700"/>
            </a:lvl9pPr>
          </a:lstStyle>
          <a:p>
            <a:r>
              <a:rPr lang="ru-RU"/>
              <a:t>Вставка рисунка</a:t>
            </a:r>
          </a:p>
        </p:txBody>
      </p:sp>
      <p:sp>
        <p:nvSpPr>
          <p:cNvPr id="4" name="Текст 3"/>
          <p:cNvSpPr>
            <a:spLocks noGrp="1"/>
          </p:cNvSpPr>
          <p:nvPr>
            <p:ph type="body" sz="half" idx="2"/>
          </p:nvPr>
        </p:nvSpPr>
        <p:spPr>
          <a:xfrm>
            <a:off x="736564" y="2268379"/>
            <a:ext cx="3448900" cy="4202453"/>
          </a:xfrm>
        </p:spPr>
        <p:txBody>
          <a:bodyPr/>
          <a:lstStyle>
            <a:lvl1pPr marL="0" indent="0">
              <a:buNone/>
              <a:defRPr sz="1400"/>
            </a:lvl1pPr>
            <a:lvl2pPr marL="391146" indent="0">
              <a:buNone/>
              <a:defRPr sz="1200"/>
            </a:lvl2pPr>
            <a:lvl3pPr marL="782292" indent="0">
              <a:buNone/>
              <a:defRPr sz="1000"/>
            </a:lvl3pPr>
            <a:lvl4pPr marL="1173438" indent="0">
              <a:buNone/>
              <a:defRPr sz="900"/>
            </a:lvl4pPr>
            <a:lvl5pPr marL="1564584" indent="0">
              <a:buNone/>
              <a:defRPr sz="900"/>
            </a:lvl5pPr>
            <a:lvl6pPr marL="1955730" indent="0">
              <a:buNone/>
              <a:defRPr sz="900"/>
            </a:lvl6pPr>
            <a:lvl7pPr marL="2346876" indent="0">
              <a:buNone/>
              <a:defRPr sz="900"/>
            </a:lvl7pPr>
            <a:lvl8pPr marL="2738022" indent="0">
              <a:buNone/>
              <a:defRPr sz="900"/>
            </a:lvl8pPr>
            <a:lvl9pPr marL="3129168"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1686176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337455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652465" y="402567"/>
            <a:ext cx="2305764" cy="640782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35172" y="402567"/>
            <a:ext cx="6783626" cy="640782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146931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pic>
        <p:nvPicPr>
          <p:cNvPr id="10" name="Picture 2" descr="D:\_DEN\_ПРОЕКТЫ\_МФПА\Университет СИНЕРГИЯ\презентации\Рисунок1.jpg">
            <a:extLst>
              <a:ext uri="{FF2B5EF4-FFF2-40B4-BE49-F238E27FC236}">
                <a16:creationId xmlns:a16="http://schemas.microsoft.com/office/drawing/2014/main" id="{04EA8244-8613-47EF-ADFF-CECBFAAFD32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25898" cy="75631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2D85A3D9-8E6C-42BC-A646-80F2D6AECC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977" y="1001906"/>
            <a:ext cx="2610490" cy="46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Заголовок 1">
            <a:extLst>
              <a:ext uri="{FF2B5EF4-FFF2-40B4-BE49-F238E27FC236}">
                <a16:creationId xmlns:a16="http://schemas.microsoft.com/office/drawing/2014/main" id="{92507453-DF3E-4843-9C37-520D26E5A13D}"/>
              </a:ext>
            </a:extLst>
          </p:cNvPr>
          <p:cNvSpPr>
            <a:spLocks noGrp="1"/>
          </p:cNvSpPr>
          <p:nvPr>
            <p:ph type="ctrTitle" hasCustomPrompt="1"/>
          </p:nvPr>
        </p:nvSpPr>
        <p:spPr>
          <a:xfrm>
            <a:off x="546766" y="2196455"/>
            <a:ext cx="9599868" cy="3807156"/>
          </a:xfrm>
        </p:spPr>
        <p:txBody>
          <a:bodyPr anchor="ctr">
            <a:normAutofit/>
          </a:bodyPr>
          <a:lstStyle>
            <a:lvl1pPr marL="0" algn="l" defTabSz="1043056" rtl="0" eaLnBrk="1" latinLnBrk="0" hangingPunct="1">
              <a:lnSpc>
                <a:spcPct val="90000"/>
              </a:lnSpc>
              <a:spcBef>
                <a:spcPct val="0"/>
              </a:spcBef>
              <a:buNone/>
              <a:defRPr lang="ru-RU" sz="5000" b="1" kern="1200" dirty="0">
                <a:solidFill>
                  <a:schemeClr val="bg1"/>
                </a:solidFill>
                <a:latin typeface="Arial Black" panose="020B0A04020102020204" pitchFamily="34" charset="0"/>
                <a:ea typeface="+mn-ea"/>
                <a:cs typeface="+mn-cs"/>
              </a:defRPr>
            </a:lvl1pPr>
          </a:lstStyle>
          <a:p>
            <a:r>
              <a:rPr lang="ru-RU" dirty="0"/>
              <a:t>ОБРАЗЕЦ ЗАГОЛОВКА</a:t>
            </a:r>
          </a:p>
        </p:txBody>
      </p:sp>
    </p:spTree>
    <p:extLst>
      <p:ext uri="{BB962C8B-B14F-4D97-AF65-F5344CB8AC3E}">
        <p14:creationId xmlns:p14="http://schemas.microsoft.com/office/powerpoint/2010/main" val="304180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A3C1DD5A-7DBA-4220-B8D8-20048D0ABCE3}"/>
              </a:ext>
            </a:extLst>
          </p:cNvPr>
          <p:cNvSpPr/>
          <p:nvPr userDrawn="1"/>
        </p:nvSpPr>
        <p:spPr>
          <a:xfrm>
            <a:off x="0" y="1795828"/>
            <a:ext cx="10693400" cy="4793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sp>
        <p:nvSpPr>
          <p:cNvPr id="6" name="Номер слайда 3">
            <a:extLst>
              <a:ext uri="{FF2B5EF4-FFF2-40B4-BE49-F238E27FC236}">
                <a16:creationId xmlns:a16="http://schemas.microsoft.com/office/drawing/2014/main"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13" name="Заголовок 1">
            <a:extLst>
              <a:ext uri="{FF2B5EF4-FFF2-40B4-BE49-F238E27FC236}">
                <a16:creationId xmlns:a16="http://schemas.microsoft.com/office/drawing/2014/main" id="{FCBA8602-5369-476D-B67C-4D459E2AD004}"/>
              </a:ext>
            </a:extLst>
          </p:cNvPr>
          <p:cNvSpPr>
            <a:spLocks noGrp="1"/>
          </p:cNvSpPr>
          <p:nvPr>
            <p:ph type="title" hasCustomPrompt="1"/>
          </p:nvPr>
        </p:nvSpPr>
        <p:spPr>
          <a:xfrm>
            <a:off x="532673" y="561291"/>
            <a:ext cx="9687193"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
        <p:nvSpPr>
          <p:cNvPr id="15" name="Объект 2">
            <a:extLst>
              <a:ext uri="{FF2B5EF4-FFF2-40B4-BE49-F238E27FC236}">
                <a16:creationId xmlns:a16="http://schemas.microsoft.com/office/drawing/2014/main" id="{73CB2135-A489-4E6B-8FED-92D74838E27C}"/>
              </a:ext>
            </a:extLst>
          </p:cNvPr>
          <p:cNvSpPr>
            <a:spLocks noGrp="1"/>
          </p:cNvSpPr>
          <p:nvPr>
            <p:ph idx="1"/>
          </p:nvPr>
        </p:nvSpPr>
        <p:spPr>
          <a:xfrm>
            <a:off x="394963" y="2919243"/>
            <a:ext cx="9824904" cy="3488816"/>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2">
            <a:extLst>
              <a:ext uri="{FF2B5EF4-FFF2-40B4-BE49-F238E27FC236}">
                <a16:creationId xmlns:a16="http://schemas.microsoft.com/office/drawing/2014/main" id="{EA6920BC-95BA-4EE0-B6B9-ABDFC2E139F7}"/>
              </a:ext>
            </a:extLst>
          </p:cNvPr>
          <p:cNvSpPr>
            <a:spLocks noGrp="1"/>
          </p:cNvSpPr>
          <p:nvPr>
            <p:ph type="body" idx="13" hasCustomPrompt="1"/>
          </p:nvPr>
        </p:nvSpPr>
        <p:spPr>
          <a:xfrm>
            <a:off x="394963" y="2124447"/>
            <a:ext cx="9824904" cy="421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Tree>
    <p:extLst>
      <p:ext uri="{BB962C8B-B14F-4D97-AF65-F5344CB8AC3E}">
        <p14:creationId xmlns:p14="http://schemas.microsoft.com/office/powerpoint/2010/main" val="43632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Пустой слайд">
    <p:spTree>
      <p:nvGrpSpPr>
        <p:cNvPr id="1" name=""/>
        <p:cNvGrpSpPr/>
        <p:nvPr/>
      </p:nvGrpSpPr>
      <p:grpSpPr>
        <a:xfrm>
          <a:off x="0" y="0"/>
          <a:ext cx="0" cy="0"/>
          <a:chOff x="0" y="0"/>
          <a:chExt cx="0" cy="0"/>
        </a:xfrm>
      </p:grpSpPr>
      <p:sp>
        <p:nvSpPr>
          <p:cNvPr id="6" name="Номер слайда 3">
            <a:extLst>
              <a:ext uri="{FF2B5EF4-FFF2-40B4-BE49-F238E27FC236}">
                <a16:creationId xmlns:a16="http://schemas.microsoft.com/office/drawing/2014/main"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13" name="Заголовок 1">
            <a:extLst>
              <a:ext uri="{FF2B5EF4-FFF2-40B4-BE49-F238E27FC236}">
                <a16:creationId xmlns:a16="http://schemas.microsoft.com/office/drawing/2014/main" id="{FCBA8602-5369-476D-B67C-4D459E2AD004}"/>
              </a:ext>
            </a:extLst>
          </p:cNvPr>
          <p:cNvSpPr>
            <a:spLocks noGrp="1"/>
          </p:cNvSpPr>
          <p:nvPr>
            <p:ph type="title" hasCustomPrompt="1"/>
          </p:nvPr>
        </p:nvSpPr>
        <p:spPr>
          <a:xfrm>
            <a:off x="532673" y="561291"/>
            <a:ext cx="9687193"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
        <p:nvSpPr>
          <p:cNvPr id="15" name="Объект 2">
            <a:extLst>
              <a:ext uri="{FF2B5EF4-FFF2-40B4-BE49-F238E27FC236}">
                <a16:creationId xmlns:a16="http://schemas.microsoft.com/office/drawing/2014/main" id="{73CB2135-A489-4E6B-8FED-92D74838E27C}"/>
              </a:ext>
            </a:extLst>
          </p:cNvPr>
          <p:cNvSpPr>
            <a:spLocks noGrp="1"/>
          </p:cNvSpPr>
          <p:nvPr>
            <p:ph idx="1"/>
          </p:nvPr>
        </p:nvSpPr>
        <p:spPr>
          <a:xfrm>
            <a:off x="394963" y="2700511"/>
            <a:ext cx="9824904" cy="3707548"/>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2">
            <a:extLst>
              <a:ext uri="{FF2B5EF4-FFF2-40B4-BE49-F238E27FC236}">
                <a16:creationId xmlns:a16="http://schemas.microsoft.com/office/drawing/2014/main" id="{EA6920BC-95BA-4EE0-B6B9-ABDFC2E139F7}"/>
              </a:ext>
            </a:extLst>
          </p:cNvPr>
          <p:cNvSpPr>
            <a:spLocks noGrp="1"/>
          </p:cNvSpPr>
          <p:nvPr>
            <p:ph type="body" idx="13" hasCustomPrompt="1"/>
          </p:nvPr>
        </p:nvSpPr>
        <p:spPr>
          <a:xfrm>
            <a:off x="394963" y="2124447"/>
            <a:ext cx="9824904" cy="421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Tree>
    <p:extLst>
      <p:ext uri="{BB962C8B-B14F-4D97-AF65-F5344CB8AC3E}">
        <p14:creationId xmlns:p14="http://schemas.microsoft.com/office/powerpoint/2010/main" val="370111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Пустой слайд">
    <p:spTree>
      <p:nvGrpSpPr>
        <p:cNvPr id="1" name=""/>
        <p:cNvGrpSpPr/>
        <p:nvPr/>
      </p:nvGrpSpPr>
      <p:grpSpPr>
        <a:xfrm>
          <a:off x="0" y="0"/>
          <a:ext cx="0" cy="0"/>
          <a:chOff x="0" y="0"/>
          <a:chExt cx="0" cy="0"/>
        </a:xfrm>
      </p:grpSpPr>
      <p:sp>
        <p:nvSpPr>
          <p:cNvPr id="6" name="Номер слайда 3">
            <a:extLst>
              <a:ext uri="{FF2B5EF4-FFF2-40B4-BE49-F238E27FC236}">
                <a16:creationId xmlns:a16="http://schemas.microsoft.com/office/drawing/2014/main"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38" name="Заголовок 1">
            <a:extLst>
              <a:ext uri="{FF2B5EF4-FFF2-40B4-BE49-F238E27FC236}">
                <a16:creationId xmlns:a16="http://schemas.microsoft.com/office/drawing/2014/main" id="{92BB8558-F0D2-4EE4-AD81-BEA8F86281CF}"/>
              </a:ext>
            </a:extLst>
          </p:cNvPr>
          <p:cNvSpPr>
            <a:spLocks noGrp="1"/>
          </p:cNvSpPr>
          <p:nvPr>
            <p:ph type="title" hasCustomPrompt="1"/>
          </p:nvPr>
        </p:nvSpPr>
        <p:spPr>
          <a:xfrm>
            <a:off x="532673" y="561291"/>
            <a:ext cx="9687193"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
        <p:nvSpPr>
          <p:cNvPr id="12" name="Объект 2">
            <a:extLst>
              <a:ext uri="{FF2B5EF4-FFF2-40B4-BE49-F238E27FC236}">
                <a16:creationId xmlns:a16="http://schemas.microsoft.com/office/drawing/2014/main" id="{5C6B6E1A-7427-4160-A1D6-036AF3FE4879}"/>
              </a:ext>
            </a:extLst>
          </p:cNvPr>
          <p:cNvSpPr>
            <a:spLocks noGrp="1"/>
          </p:cNvSpPr>
          <p:nvPr>
            <p:ph idx="1"/>
          </p:nvPr>
        </p:nvSpPr>
        <p:spPr>
          <a:xfrm>
            <a:off x="394962" y="2141571"/>
            <a:ext cx="9824905" cy="4424697"/>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52835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Пустой слайд">
    <p:spTree>
      <p:nvGrpSpPr>
        <p:cNvPr id="1" name=""/>
        <p:cNvGrpSpPr/>
        <p:nvPr/>
      </p:nvGrpSpPr>
      <p:grpSpPr>
        <a:xfrm>
          <a:off x="0" y="0"/>
          <a:ext cx="0" cy="0"/>
          <a:chOff x="0" y="0"/>
          <a:chExt cx="0" cy="0"/>
        </a:xfrm>
      </p:grpSpPr>
      <p:sp>
        <p:nvSpPr>
          <p:cNvPr id="6" name="Номер слайда 3">
            <a:extLst>
              <a:ext uri="{FF2B5EF4-FFF2-40B4-BE49-F238E27FC236}">
                <a16:creationId xmlns:a16="http://schemas.microsoft.com/office/drawing/2014/main"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15" name="Объект 2">
            <a:extLst>
              <a:ext uri="{FF2B5EF4-FFF2-40B4-BE49-F238E27FC236}">
                <a16:creationId xmlns:a16="http://schemas.microsoft.com/office/drawing/2014/main" id="{73CB2135-A489-4E6B-8FED-92D74838E27C}"/>
              </a:ext>
            </a:extLst>
          </p:cNvPr>
          <p:cNvSpPr>
            <a:spLocks noGrp="1"/>
          </p:cNvSpPr>
          <p:nvPr>
            <p:ph idx="1"/>
          </p:nvPr>
        </p:nvSpPr>
        <p:spPr>
          <a:xfrm>
            <a:off x="324212" y="3559861"/>
            <a:ext cx="3154337" cy="3006407"/>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2">
            <a:extLst>
              <a:ext uri="{FF2B5EF4-FFF2-40B4-BE49-F238E27FC236}">
                <a16:creationId xmlns:a16="http://schemas.microsoft.com/office/drawing/2014/main" id="{EA6920BC-95BA-4EE0-B6B9-ABDFC2E139F7}"/>
              </a:ext>
            </a:extLst>
          </p:cNvPr>
          <p:cNvSpPr>
            <a:spLocks noGrp="1"/>
          </p:cNvSpPr>
          <p:nvPr>
            <p:ph type="body" idx="13" hasCustomPrompt="1"/>
          </p:nvPr>
        </p:nvSpPr>
        <p:spPr>
          <a:xfrm>
            <a:off x="324212" y="2141571"/>
            <a:ext cx="3154337" cy="1276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
        <p:nvSpPr>
          <p:cNvPr id="34" name="Объект 2">
            <a:extLst>
              <a:ext uri="{FF2B5EF4-FFF2-40B4-BE49-F238E27FC236}">
                <a16:creationId xmlns:a16="http://schemas.microsoft.com/office/drawing/2014/main" id="{A4523AE8-D259-411C-A6A2-3CD2D16943E6}"/>
              </a:ext>
            </a:extLst>
          </p:cNvPr>
          <p:cNvSpPr>
            <a:spLocks noGrp="1"/>
          </p:cNvSpPr>
          <p:nvPr>
            <p:ph idx="16"/>
          </p:nvPr>
        </p:nvSpPr>
        <p:spPr>
          <a:xfrm>
            <a:off x="3741209" y="3559861"/>
            <a:ext cx="3154337" cy="3006407"/>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5" name="Текст 2">
            <a:extLst>
              <a:ext uri="{FF2B5EF4-FFF2-40B4-BE49-F238E27FC236}">
                <a16:creationId xmlns:a16="http://schemas.microsoft.com/office/drawing/2014/main" id="{2C6B67E9-E51A-4189-9E6F-B8FBB553E1FC}"/>
              </a:ext>
            </a:extLst>
          </p:cNvPr>
          <p:cNvSpPr>
            <a:spLocks noGrp="1"/>
          </p:cNvSpPr>
          <p:nvPr>
            <p:ph type="body" idx="17" hasCustomPrompt="1"/>
          </p:nvPr>
        </p:nvSpPr>
        <p:spPr>
          <a:xfrm>
            <a:off x="3741209" y="2141571"/>
            <a:ext cx="3154337" cy="1276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
        <p:nvSpPr>
          <p:cNvPr id="36" name="Объект 2">
            <a:extLst>
              <a:ext uri="{FF2B5EF4-FFF2-40B4-BE49-F238E27FC236}">
                <a16:creationId xmlns:a16="http://schemas.microsoft.com/office/drawing/2014/main" id="{D9E4D091-F7FD-4BCB-B863-BE189268567B}"/>
              </a:ext>
            </a:extLst>
          </p:cNvPr>
          <p:cNvSpPr>
            <a:spLocks noGrp="1"/>
          </p:cNvSpPr>
          <p:nvPr>
            <p:ph idx="18"/>
          </p:nvPr>
        </p:nvSpPr>
        <p:spPr>
          <a:xfrm>
            <a:off x="7158207" y="3559861"/>
            <a:ext cx="3154337" cy="3006407"/>
          </a:xfrm>
        </p:spPr>
        <p:txBody>
          <a:bodyPr/>
          <a:lstStyle>
            <a:lvl1pPr marL="271463" indent="-271463">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7" name="Текст 2">
            <a:extLst>
              <a:ext uri="{FF2B5EF4-FFF2-40B4-BE49-F238E27FC236}">
                <a16:creationId xmlns:a16="http://schemas.microsoft.com/office/drawing/2014/main" id="{27AE658B-019B-4257-BC1E-5402C16CD9CF}"/>
              </a:ext>
            </a:extLst>
          </p:cNvPr>
          <p:cNvSpPr>
            <a:spLocks noGrp="1"/>
          </p:cNvSpPr>
          <p:nvPr>
            <p:ph type="body" idx="19" hasCustomPrompt="1"/>
          </p:nvPr>
        </p:nvSpPr>
        <p:spPr>
          <a:xfrm>
            <a:off x="7158207" y="2141571"/>
            <a:ext cx="3154337" cy="1276490"/>
          </a:xfrm>
        </p:spPr>
        <p:txBody>
          <a:bodyPr anchor="b">
            <a:normAutofit/>
          </a:bodyPr>
          <a:lstStyle>
            <a:lvl1pPr marL="87313" indent="0">
              <a:buNone/>
              <a:defRPr sz="18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
        <p:nvSpPr>
          <p:cNvPr id="38" name="Заголовок 1">
            <a:extLst>
              <a:ext uri="{FF2B5EF4-FFF2-40B4-BE49-F238E27FC236}">
                <a16:creationId xmlns:a16="http://schemas.microsoft.com/office/drawing/2014/main" id="{92BB8558-F0D2-4EE4-AD81-BEA8F86281CF}"/>
              </a:ext>
            </a:extLst>
          </p:cNvPr>
          <p:cNvSpPr>
            <a:spLocks noGrp="1"/>
          </p:cNvSpPr>
          <p:nvPr>
            <p:ph type="title" hasCustomPrompt="1"/>
          </p:nvPr>
        </p:nvSpPr>
        <p:spPr>
          <a:xfrm>
            <a:off x="532674" y="561291"/>
            <a:ext cx="9779870"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Tree>
    <p:extLst>
      <p:ext uri="{BB962C8B-B14F-4D97-AF65-F5344CB8AC3E}">
        <p14:creationId xmlns:p14="http://schemas.microsoft.com/office/powerpoint/2010/main" val="234525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Пустой слайд">
    <p:spTree>
      <p:nvGrpSpPr>
        <p:cNvPr id="1" name=""/>
        <p:cNvGrpSpPr/>
        <p:nvPr/>
      </p:nvGrpSpPr>
      <p:grpSpPr>
        <a:xfrm>
          <a:off x="0" y="0"/>
          <a:ext cx="0" cy="0"/>
          <a:chOff x="0" y="0"/>
          <a:chExt cx="0" cy="0"/>
        </a:xfrm>
      </p:grpSpPr>
      <p:sp>
        <p:nvSpPr>
          <p:cNvPr id="48" name="Прямоугольник 47">
            <a:extLst>
              <a:ext uri="{FF2B5EF4-FFF2-40B4-BE49-F238E27FC236}">
                <a16:creationId xmlns:a16="http://schemas.microsoft.com/office/drawing/2014/main" id="{EB9B11F2-6547-4B66-9341-F3EB5FC81BDB}"/>
              </a:ext>
            </a:extLst>
          </p:cNvPr>
          <p:cNvSpPr/>
          <p:nvPr userDrawn="1"/>
        </p:nvSpPr>
        <p:spPr>
          <a:xfrm>
            <a:off x="7759261" y="2470407"/>
            <a:ext cx="2359400" cy="40903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sp>
        <p:nvSpPr>
          <p:cNvPr id="6" name="Номер слайда 3">
            <a:extLst>
              <a:ext uri="{FF2B5EF4-FFF2-40B4-BE49-F238E27FC236}">
                <a16:creationId xmlns:a16="http://schemas.microsoft.com/office/drawing/2014/main" id="{0A0A2E56-80E9-457C-85A2-379B7F01E3BA}"/>
              </a:ext>
            </a:extLst>
          </p:cNvPr>
          <p:cNvSpPr>
            <a:spLocks noGrp="1"/>
          </p:cNvSpPr>
          <p:nvPr>
            <p:ph type="sldNum" sz="quarter" idx="12"/>
          </p:nvPr>
        </p:nvSpPr>
        <p:spPr>
          <a:xfrm>
            <a:off x="295286" y="6950712"/>
            <a:ext cx="1935669" cy="402567"/>
          </a:xfrm>
          <a:prstGeom prst="rect">
            <a:avLst/>
          </a:prstGeom>
        </p:spPr>
        <p:txBody>
          <a:bodyPr/>
          <a:lstStyle/>
          <a:p>
            <a:pPr algn="l"/>
            <a:fld id="{725C68B6-61C2-468F-89AB-4B9F7531AA68}" type="slidenum">
              <a:rPr lang="ru-RU" smtClean="0"/>
              <a:pPr algn="l"/>
              <a:t>‹#›</a:t>
            </a:fld>
            <a:endParaRPr lang="ru-RU" dirty="0"/>
          </a:p>
        </p:txBody>
      </p:sp>
      <p:sp>
        <p:nvSpPr>
          <p:cNvPr id="10" name="object 3">
            <a:extLst>
              <a:ext uri="{FF2B5EF4-FFF2-40B4-BE49-F238E27FC236}">
                <a16:creationId xmlns:a16="http://schemas.microsoft.com/office/drawing/2014/main" id="{15130363-D71A-4697-B9E0-FBA487FC8CD2}"/>
              </a:ext>
            </a:extLst>
          </p:cNvPr>
          <p:cNvSpPr/>
          <p:nvPr userDrawn="1"/>
        </p:nvSpPr>
        <p:spPr>
          <a:xfrm>
            <a:off x="0" y="218297"/>
            <a:ext cx="125720" cy="1255702"/>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pic>
        <p:nvPicPr>
          <p:cNvPr id="11" name="Рисунок 10">
            <a:extLst>
              <a:ext uri="{FF2B5EF4-FFF2-40B4-BE49-F238E27FC236}">
                <a16:creationId xmlns:a16="http://schemas.microsoft.com/office/drawing/2014/main" id="{5C2420F8-15A4-4618-82BB-55758199BB50}"/>
              </a:ext>
            </a:extLst>
          </p:cNvPr>
          <p:cNvPicPr>
            <a:picLocks noChangeAspect="1"/>
          </p:cNvPicPr>
          <p:nvPr userDrawn="1"/>
        </p:nvPicPr>
        <p:blipFill>
          <a:blip r:embed="rId2"/>
          <a:stretch>
            <a:fillRect/>
          </a:stretch>
        </p:blipFill>
        <p:spPr>
          <a:xfrm>
            <a:off x="9064950" y="6588943"/>
            <a:ext cx="1628450" cy="900750"/>
          </a:xfrm>
          <a:prstGeom prst="rect">
            <a:avLst/>
          </a:prstGeom>
        </p:spPr>
      </p:pic>
      <p:sp>
        <p:nvSpPr>
          <p:cNvPr id="18" name="object 3">
            <a:extLst>
              <a:ext uri="{FF2B5EF4-FFF2-40B4-BE49-F238E27FC236}">
                <a16:creationId xmlns:a16="http://schemas.microsoft.com/office/drawing/2014/main" id="{4C967A7A-8161-4185-84CA-97E80FC9B322}"/>
              </a:ext>
            </a:extLst>
          </p:cNvPr>
          <p:cNvSpPr/>
          <p:nvPr userDrawn="1"/>
        </p:nvSpPr>
        <p:spPr>
          <a:xfrm>
            <a:off x="7222" y="252239"/>
            <a:ext cx="125720" cy="1815708"/>
          </a:xfrm>
          <a:custGeom>
            <a:avLst/>
            <a:gdLst/>
            <a:ahLst/>
            <a:cxnLst/>
            <a:rect l="l" t="t" r="r" b="b"/>
            <a:pathLst>
              <a:path w="81280" h="1144905">
                <a:moveTo>
                  <a:pt x="0" y="1144803"/>
                </a:moveTo>
                <a:lnTo>
                  <a:pt x="81000" y="1144803"/>
                </a:lnTo>
                <a:lnTo>
                  <a:pt x="81000" y="0"/>
                </a:lnTo>
                <a:lnTo>
                  <a:pt x="0" y="0"/>
                </a:lnTo>
                <a:lnTo>
                  <a:pt x="0" y="1144803"/>
                </a:lnTo>
                <a:close/>
              </a:path>
            </a:pathLst>
          </a:custGeom>
          <a:solidFill>
            <a:srgbClr val="EE312C"/>
          </a:solidFill>
        </p:spPr>
        <p:txBody>
          <a:bodyPr wrap="square" lIns="0" tIns="0" rIns="0" bIns="0" rtlCol="0"/>
          <a:lstStyle/>
          <a:p>
            <a:endParaRPr/>
          </a:p>
        </p:txBody>
      </p:sp>
      <p:sp>
        <p:nvSpPr>
          <p:cNvPr id="30" name="Заголовок 1">
            <a:extLst>
              <a:ext uri="{FF2B5EF4-FFF2-40B4-BE49-F238E27FC236}">
                <a16:creationId xmlns:a16="http://schemas.microsoft.com/office/drawing/2014/main" id="{BDCE2DE8-E62B-4A34-8FC0-6B605B6B6DFB}"/>
              </a:ext>
            </a:extLst>
          </p:cNvPr>
          <p:cNvSpPr>
            <a:spLocks noGrp="1"/>
          </p:cNvSpPr>
          <p:nvPr>
            <p:ph type="title" hasCustomPrompt="1"/>
          </p:nvPr>
        </p:nvSpPr>
        <p:spPr>
          <a:xfrm>
            <a:off x="562355" y="1133896"/>
            <a:ext cx="9499375" cy="567848"/>
          </a:xfrm>
        </p:spPr>
        <p:txBody>
          <a:bodyPr vert="horz" wrap="square" lIns="0" tIns="0" rIns="0" bIns="0" rtlCol="0">
            <a:spAutoFit/>
          </a:bodyPr>
          <a:lstStyle>
            <a:lvl1pPr>
              <a:defRPr lang="ru-RU" sz="4100" b="1">
                <a:solidFill>
                  <a:srgbClr val="E60000"/>
                </a:solidFill>
                <a:latin typeface="Arial Black" panose="020B0A04020102020204" pitchFamily="34" charset="0"/>
              </a:defRPr>
            </a:lvl1pPr>
          </a:lstStyle>
          <a:p>
            <a:pPr marL="0" lvl="0" defTabSz="914400"/>
            <a:r>
              <a:rPr lang="ru-RU" dirty="0"/>
              <a:t>ОБРАЗЕЦ ЗАГОЛОВКА</a:t>
            </a:r>
          </a:p>
        </p:txBody>
      </p:sp>
      <p:sp>
        <p:nvSpPr>
          <p:cNvPr id="31" name="Текст 2">
            <a:extLst>
              <a:ext uri="{FF2B5EF4-FFF2-40B4-BE49-F238E27FC236}">
                <a16:creationId xmlns:a16="http://schemas.microsoft.com/office/drawing/2014/main" id="{2B0BFA9E-BDB0-415B-8B27-5B6AB1518DB8}"/>
              </a:ext>
            </a:extLst>
          </p:cNvPr>
          <p:cNvSpPr>
            <a:spLocks noGrp="1"/>
          </p:cNvSpPr>
          <p:nvPr>
            <p:ph type="body" idx="20" hasCustomPrompt="1"/>
          </p:nvPr>
        </p:nvSpPr>
        <p:spPr>
          <a:xfrm>
            <a:off x="562355" y="489910"/>
            <a:ext cx="9499375" cy="276999"/>
          </a:xfrm>
        </p:spPr>
        <p:txBody>
          <a:bodyPr vert="horz" wrap="square" lIns="0" tIns="0" rIns="0" bIns="0" rtlCol="0" anchor="ctr">
            <a:spAutoFit/>
          </a:bodyPr>
          <a:lstStyle>
            <a:lvl1pPr>
              <a:defRPr lang="ru-RU" sz="2000" b="1" dirty="0">
                <a:solidFill>
                  <a:srgbClr val="E60000"/>
                </a:solidFill>
                <a:latin typeface="Arial Black" panose="020B0A04020102020204" pitchFamily="34" charset="0"/>
                <a:ea typeface="+mj-ea"/>
                <a:cs typeface="+mj-cs"/>
              </a:defRPr>
            </a:lvl1pPr>
          </a:lstStyle>
          <a:p>
            <a:pPr marL="0" lvl="0" defTabSz="914400">
              <a:spcBef>
                <a:spcPct val="0"/>
              </a:spcBef>
              <a:buNone/>
            </a:pPr>
            <a:r>
              <a:rPr lang="ru-RU" dirty="0"/>
              <a:t>ОБРАЗЕЦ ТЕКСТА</a:t>
            </a:r>
          </a:p>
        </p:txBody>
      </p:sp>
      <p:sp>
        <p:nvSpPr>
          <p:cNvPr id="42" name="Объект 2">
            <a:extLst>
              <a:ext uri="{FF2B5EF4-FFF2-40B4-BE49-F238E27FC236}">
                <a16:creationId xmlns:a16="http://schemas.microsoft.com/office/drawing/2014/main" id="{DDA1D208-AC82-41CD-AC19-AA520B2C269D}"/>
              </a:ext>
            </a:extLst>
          </p:cNvPr>
          <p:cNvSpPr>
            <a:spLocks noGrp="1"/>
          </p:cNvSpPr>
          <p:nvPr>
            <p:ph idx="1"/>
          </p:nvPr>
        </p:nvSpPr>
        <p:spPr>
          <a:xfrm>
            <a:off x="645691" y="5058739"/>
            <a:ext cx="2304000" cy="1502061"/>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43" name="Объект 2">
            <a:extLst>
              <a:ext uri="{FF2B5EF4-FFF2-40B4-BE49-F238E27FC236}">
                <a16:creationId xmlns:a16="http://schemas.microsoft.com/office/drawing/2014/main" id="{2CB3BD24-831A-4664-875C-E9C7FB7F8C36}"/>
              </a:ext>
            </a:extLst>
          </p:cNvPr>
          <p:cNvSpPr>
            <a:spLocks noGrp="1"/>
          </p:cNvSpPr>
          <p:nvPr>
            <p:ph idx="21"/>
          </p:nvPr>
        </p:nvSpPr>
        <p:spPr>
          <a:xfrm>
            <a:off x="3017334" y="5058739"/>
            <a:ext cx="2304000" cy="1502061"/>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44" name="Объект 2">
            <a:extLst>
              <a:ext uri="{FF2B5EF4-FFF2-40B4-BE49-F238E27FC236}">
                <a16:creationId xmlns:a16="http://schemas.microsoft.com/office/drawing/2014/main" id="{F8D3A8DA-DE38-47DD-9DD4-6DEB7240F645}"/>
              </a:ext>
            </a:extLst>
          </p:cNvPr>
          <p:cNvSpPr>
            <a:spLocks noGrp="1"/>
          </p:cNvSpPr>
          <p:nvPr>
            <p:ph idx="22"/>
          </p:nvPr>
        </p:nvSpPr>
        <p:spPr>
          <a:xfrm>
            <a:off x="5388977" y="5058739"/>
            <a:ext cx="2304000" cy="1502061"/>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45" name="Прямоугольник 44">
            <a:extLst>
              <a:ext uri="{FF2B5EF4-FFF2-40B4-BE49-F238E27FC236}">
                <a16:creationId xmlns:a16="http://schemas.microsoft.com/office/drawing/2014/main" id="{EE8C385B-C208-4106-8613-8BC5223A3F5C}"/>
              </a:ext>
            </a:extLst>
          </p:cNvPr>
          <p:cNvSpPr/>
          <p:nvPr userDrawn="1"/>
        </p:nvSpPr>
        <p:spPr>
          <a:xfrm>
            <a:off x="648087" y="4846672"/>
            <a:ext cx="7043531" cy="5166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ru-RU"/>
          </a:p>
        </p:txBody>
      </p:sp>
      <p:sp>
        <p:nvSpPr>
          <p:cNvPr id="52" name="Текст 2">
            <a:extLst>
              <a:ext uri="{FF2B5EF4-FFF2-40B4-BE49-F238E27FC236}">
                <a16:creationId xmlns:a16="http://schemas.microsoft.com/office/drawing/2014/main" id="{7CEAFFC1-C332-47C7-9CFE-8FE0B3FD0457}"/>
              </a:ext>
            </a:extLst>
          </p:cNvPr>
          <p:cNvSpPr>
            <a:spLocks noGrp="1"/>
          </p:cNvSpPr>
          <p:nvPr>
            <p:ph type="body" idx="23" hasCustomPrompt="1"/>
          </p:nvPr>
        </p:nvSpPr>
        <p:spPr>
          <a:xfrm>
            <a:off x="7757731" y="2484487"/>
            <a:ext cx="2304000" cy="292598"/>
          </a:xfrm>
        </p:spPr>
        <p:txBody>
          <a:bodyPr anchor="b">
            <a:normAutofit/>
          </a:bodyPr>
          <a:lstStyle>
            <a:lvl1pPr marL="0" indent="0" algn="l">
              <a:buNone/>
              <a:defRPr sz="1400" b="1">
                <a:solidFill>
                  <a:srgbClr val="FF0000"/>
                </a:solidFill>
                <a:latin typeface="Arial" panose="020B0604020202020204" pitchFamily="34" charset="0"/>
                <a:cs typeface="Arial" panose="020B0604020202020204" pitchFamily="34" charset="0"/>
              </a:defRPr>
            </a:lvl1pPr>
            <a:lvl2pPr marL="391146" indent="0">
              <a:buNone/>
              <a:defRPr sz="1700" b="1"/>
            </a:lvl2pPr>
            <a:lvl3pPr marL="782292" indent="0">
              <a:buNone/>
              <a:defRPr sz="1500" b="1"/>
            </a:lvl3pPr>
            <a:lvl4pPr marL="1173438" indent="0">
              <a:buNone/>
              <a:defRPr sz="1400" b="1"/>
            </a:lvl4pPr>
            <a:lvl5pPr marL="1564584" indent="0">
              <a:buNone/>
              <a:defRPr sz="1400" b="1"/>
            </a:lvl5pPr>
            <a:lvl6pPr marL="1955730" indent="0">
              <a:buNone/>
              <a:defRPr sz="1400" b="1"/>
            </a:lvl6pPr>
            <a:lvl7pPr marL="2346876" indent="0">
              <a:buNone/>
              <a:defRPr sz="1400" b="1"/>
            </a:lvl7pPr>
            <a:lvl8pPr marL="2738022" indent="0">
              <a:buNone/>
              <a:defRPr sz="1400" b="1"/>
            </a:lvl8pPr>
            <a:lvl9pPr marL="3129168" indent="0">
              <a:buNone/>
              <a:defRPr sz="1400" b="1"/>
            </a:lvl9pPr>
          </a:lstStyle>
          <a:p>
            <a:pPr lvl="0"/>
            <a:r>
              <a:rPr lang="ru-RU" dirty="0"/>
              <a:t>ОБРАЗЕЦ ТЕКСТА</a:t>
            </a:r>
          </a:p>
        </p:txBody>
      </p:sp>
      <p:sp>
        <p:nvSpPr>
          <p:cNvPr id="54" name="Объект 2">
            <a:extLst>
              <a:ext uri="{FF2B5EF4-FFF2-40B4-BE49-F238E27FC236}">
                <a16:creationId xmlns:a16="http://schemas.microsoft.com/office/drawing/2014/main" id="{BDB58731-0025-45AA-B7E6-AE93EE2F2764}"/>
              </a:ext>
            </a:extLst>
          </p:cNvPr>
          <p:cNvSpPr>
            <a:spLocks noGrp="1"/>
          </p:cNvSpPr>
          <p:nvPr>
            <p:ph idx="24"/>
          </p:nvPr>
        </p:nvSpPr>
        <p:spPr>
          <a:xfrm>
            <a:off x="7759260" y="2945191"/>
            <a:ext cx="2311011" cy="3462867"/>
          </a:xfrm>
        </p:spPr>
        <p:txBody>
          <a:bodyPr>
            <a:norm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58" name="Объект 2">
            <a:extLst>
              <a:ext uri="{FF2B5EF4-FFF2-40B4-BE49-F238E27FC236}">
                <a16:creationId xmlns:a16="http://schemas.microsoft.com/office/drawing/2014/main" id="{E9331FB5-268A-4AC3-A50C-029CFF37D9C2}"/>
              </a:ext>
            </a:extLst>
          </p:cNvPr>
          <p:cNvSpPr>
            <a:spLocks noGrp="1"/>
          </p:cNvSpPr>
          <p:nvPr>
            <p:ph idx="25"/>
          </p:nvPr>
        </p:nvSpPr>
        <p:spPr>
          <a:xfrm>
            <a:off x="665571" y="2470407"/>
            <a:ext cx="2304000" cy="2376265"/>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59" name="Объект 2">
            <a:extLst>
              <a:ext uri="{FF2B5EF4-FFF2-40B4-BE49-F238E27FC236}">
                <a16:creationId xmlns:a16="http://schemas.microsoft.com/office/drawing/2014/main" id="{073B8669-4C3C-4E00-85DA-6D255EE3B472}"/>
              </a:ext>
            </a:extLst>
          </p:cNvPr>
          <p:cNvSpPr>
            <a:spLocks noGrp="1"/>
          </p:cNvSpPr>
          <p:nvPr>
            <p:ph idx="26"/>
          </p:nvPr>
        </p:nvSpPr>
        <p:spPr>
          <a:xfrm>
            <a:off x="3037214" y="2470407"/>
            <a:ext cx="2304000" cy="2376265"/>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
        <p:nvSpPr>
          <p:cNvPr id="60" name="Объект 2">
            <a:extLst>
              <a:ext uri="{FF2B5EF4-FFF2-40B4-BE49-F238E27FC236}">
                <a16:creationId xmlns:a16="http://schemas.microsoft.com/office/drawing/2014/main" id="{6D28D3A1-3506-42DA-8E0C-5D900B154BFB}"/>
              </a:ext>
            </a:extLst>
          </p:cNvPr>
          <p:cNvSpPr>
            <a:spLocks noGrp="1"/>
          </p:cNvSpPr>
          <p:nvPr>
            <p:ph idx="27"/>
          </p:nvPr>
        </p:nvSpPr>
        <p:spPr>
          <a:xfrm>
            <a:off x="5408857" y="2470407"/>
            <a:ext cx="2304000" cy="2376265"/>
          </a:xfrm>
        </p:spPr>
        <p:txBody>
          <a:bodyPr>
            <a:noAutofit/>
          </a:bodyPr>
          <a:lstStyle>
            <a:lvl1pPr marL="0" indent="0">
              <a:buFontTx/>
              <a:buNone/>
              <a:defRPr sz="1600"/>
            </a:lvl1pPr>
            <a:lvl2pPr marL="391146" indent="0">
              <a:buFontTx/>
              <a:buNone/>
              <a:defRPr sz="1600"/>
            </a:lvl2pPr>
            <a:lvl3pPr marL="782292" indent="0">
              <a:buFontTx/>
              <a:buNone/>
              <a:defRPr sz="1600"/>
            </a:lvl3pPr>
            <a:lvl4pPr marL="1173438" indent="0">
              <a:buFontTx/>
              <a:buNone/>
              <a:defRPr sz="1600"/>
            </a:lvl4pPr>
            <a:lvl5pPr marL="1564584" indent="0">
              <a:buFontTx/>
              <a:buNone/>
              <a:defRPr sz="1600"/>
            </a:lvl5pPr>
          </a:lstStyle>
          <a:p>
            <a:pPr lvl="0"/>
            <a:r>
              <a:rPr lang="ru-RU" dirty="0"/>
              <a:t>Образец текста</a:t>
            </a:r>
          </a:p>
        </p:txBody>
      </p:sp>
    </p:spTree>
    <p:extLst>
      <p:ext uri="{BB962C8B-B14F-4D97-AF65-F5344CB8AC3E}">
        <p14:creationId xmlns:p14="http://schemas.microsoft.com/office/powerpoint/2010/main" val="62143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6675" y="1237457"/>
            <a:ext cx="8020050" cy="2632440"/>
          </a:xfrm>
        </p:spPr>
        <p:txBody>
          <a:bodyPr anchor="b"/>
          <a:lstStyle>
            <a:lvl1pPr algn="ctr">
              <a:defRPr sz="5100"/>
            </a:lvl1pPr>
          </a:lstStyle>
          <a:p>
            <a:r>
              <a:rPr lang="ru-RU"/>
              <a:t>Образец заголовка</a:t>
            </a:r>
          </a:p>
        </p:txBody>
      </p:sp>
      <p:sp>
        <p:nvSpPr>
          <p:cNvPr id="3" name="Подзаголовок 2"/>
          <p:cNvSpPr>
            <a:spLocks noGrp="1"/>
          </p:cNvSpPr>
          <p:nvPr>
            <p:ph type="subTitle" idx="1"/>
          </p:nvPr>
        </p:nvSpPr>
        <p:spPr>
          <a:xfrm>
            <a:off x="1336675" y="3971414"/>
            <a:ext cx="8020050" cy="1825554"/>
          </a:xfrm>
        </p:spPr>
        <p:txBody>
          <a:bodyPr/>
          <a:lstStyle>
            <a:lvl1pPr marL="0" indent="0" algn="ctr">
              <a:buNone/>
              <a:defRPr sz="2100"/>
            </a:lvl1pPr>
            <a:lvl2pPr marL="391146" indent="0" algn="ctr">
              <a:buNone/>
              <a:defRPr sz="1700"/>
            </a:lvl2pPr>
            <a:lvl3pPr marL="782292" indent="0" algn="ctr">
              <a:buNone/>
              <a:defRPr sz="1500"/>
            </a:lvl3pPr>
            <a:lvl4pPr marL="1173438" indent="0" algn="ctr">
              <a:buNone/>
              <a:defRPr sz="1400"/>
            </a:lvl4pPr>
            <a:lvl5pPr marL="1564584" indent="0" algn="ctr">
              <a:buNone/>
              <a:defRPr sz="1400"/>
            </a:lvl5pPr>
            <a:lvl6pPr marL="1955730" indent="0" algn="ctr">
              <a:buNone/>
              <a:defRPr sz="1400"/>
            </a:lvl6pPr>
            <a:lvl7pPr marL="2346876" indent="0" algn="ctr">
              <a:buNone/>
              <a:defRPr sz="1400"/>
            </a:lvl7pPr>
            <a:lvl8pPr marL="2738022" indent="0" algn="ctr">
              <a:buNone/>
              <a:defRPr sz="1400"/>
            </a:lvl8pPr>
            <a:lvl9pPr marL="3129168" indent="0" algn="ctr">
              <a:buNone/>
              <a:defRPr sz="1400"/>
            </a:lvl9pPr>
          </a:lstStyle>
          <a:p>
            <a:r>
              <a:rPr lang="ru-RU"/>
              <a:t>Образец подзаголовка</a:t>
            </a:r>
          </a:p>
        </p:txBody>
      </p:sp>
      <p:sp>
        <p:nvSpPr>
          <p:cNvPr id="4" name="Дата 3"/>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spTree>
    <p:extLst>
      <p:ext uri="{BB962C8B-B14F-4D97-AF65-F5344CB8AC3E}">
        <p14:creationId xmlns:p14="http://schemas.microsoft.com/office/powerpoint/2010/main" val="215481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B9B0CA2-EE7C-4F21-BC99-1B7BC45BB5BA}" type="datetimeFigureOut">
              <a:rPr lang="ru-RU" smtClean="0"/>
              <a:pPr/>
              <a:t>13.06.2026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95CB-C0AE-4384-84F4-5E78CCE15AAB}" type="slidenum">
              <a:rPr lang="ru-RU" smtClean="0"/>
              <a:pPr/>
              <a:t>‹#›</a:t>
            </a:fld>
            <a:endParaRPr lang="ru-RU"/>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95265" y="280935"/>
            <a:ext cx="1512396" cy="27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45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171" y="402569"/>
            <a:ext cx="9223058" cy="1461495"/>
          </a:xfrm>
          <a:prstGeom prst="rect">
            <a:avLst/>
          </a:prstGeom>
        </p:spPr>
        <p:txBody>
          <a:bodyPr vert="horz" lIns="104306" tIns="52153" rIns="104306" bIns="52153" rtlCol="0" anchor="ctr">
            <a:normAutofit/>
          </a:bodyPr>
          <a:lstStyle/>
          <a:p>
            <a:r>
              <a:rPr lang="ru-RU"/>
              <a:t>Образец заголовка</a:t>
            </a:r>
          </a:p>
        </p:txBody>
      </p:sp>
      <p:sp>
        <p:nvSpPr>
          <p:cNvPr id="3" name="Текст 2"/>
          <p:cNvSpPr>
            <a:spLocks noGrp="1"/>
          </p:cNvSpPr>
          <p:nvPr>
            <p:ph type="body" idx="1"/>
          </p:nvPr>
        </p:nvSpPr>
        <p:spPr>
          <a:xfrm>
            <a:off x="735171" y="2012836"/>
            <a:ext cx="9223058" cy="4797552"/>
          </a:xfrm>
          <a:prstGeom prst="rect">
            <a:avLst/>
          </a:prstGeom>
        </p:spPr>
        <p:txBody>
          <a:bodyPr vert="horz" lIns="104306" tIns="52153" rIns="104306" bIns="52153"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735171" y="7008172"/>
            <a:ext cx="2406015" cy="402567"/>
          </a:xfrm>
          <a:prstGeom prst="rect">
            <a:avLst/>
          </a:prstGeom>
        </p:spPr>
        <p:txBody>
          <a:bodyPr vert="horz" lIns="104306" tIns="52153" rIns="104306" bIns="52153" rtlCol="0" anchor="ctr"/>
          <a:lstStyle>
            <a:lvl1pPr algn="l">
              <a:defRPr sz="1000">
                <a:solidFill>
                  <a:schemeClr val="tx1">
                    <a:tint val="75000"/>
                  </a:schemeClr>
                </a:solidFill>
              </a:defRPr>
            </a:lvl1pPr>
          </a:lstStyle>
          <a:p>
            <a:fld id="{2B9B0CA2-EE7C-4F21-BC99-1B7BC45BB5BA}" type="datetimeFigureOut">
              <a:rPr lang="ru-RU" smtClean="0"/>
              <a:pPr/>
              <a:t>13.06.2026</a:t>
            </a:fld>
            <a:endParaRPr lang="ru-RU"/>
          </a:p>
        </p:txBody>
      </p:sp>
      <p:sp>
        <p:nvSpPr>
          <p:cNvPr id="5" name="Нижний колонтитул 4"/>
          <p:cNvSpPr>
            <a:spLocks noGrp="1"/>
          </p:cNvSpPr>
          <p:nvPr>
            <p:ph type="ftr" sz="quarter" idx="3"/>
          </p:nvPr>
        </p:nvSpPr>
        <p:spPr>
          <a:xfrm>
            <a:off x="3542189" y="7008172"/>
            <a:ext cx="3609023" cy="402567"/>
          </a:xfrm>
          <a:prstGeom prst="rect">
            <a:avLst/>
          </a:prstGeom>
        </p:spPr>
        <p:txBody>
          <a:bodyPr vert="horz" lIns="104306" tIns="52153" rIns="104306" bIns="52153" rtlCol="0" anchor="ctr"/>
          <a:lstStyle>
            <a:lvl1pPr algn="ctr">
              <a:defRPr sz="10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552214" y="7008172"/>
            <a:ext cx="2406015" cy="402567"/>
          </a:xfrm>
          <a:prstGeom prst="rect">
            <a:avLst/>
          </a:prstGeom>
        </p:spPr>
        <p:txBody>
          <a:bodyPr vert="horz" lIns="104306" tIns="52153" rIns="104306" bIns="52153" rtlCol="0" anchor="ctr"/>
          <a:lstStyle>
            <a:lvl1pPr algn="r">
              <a:defRPr sz="1000">
                <a:solidFill>
                  <a:schemeClr val="tx1">
                    <a:tint val="75000"/>
                  </a:schemeClr>
                </a:solidFill>
              </a:defRPr>
            </a:lvl1pPr>
          </a:lstStyle>
          <a:p>
            <a:fld id="{24AB95CB-C0AE-4384-84F4-5E78CCE15AAB}" type="slidenum">
              <a:rPr lang="ru-RU" smtClean="0"/>
              <a:pPr/>
              <a:t>‹#›</a:t>
            </a:fld>
            <a:endParaRPr lang="ru-RU"/>
          </a:p>
        </p:txBody>
      </p:sp>
    </p:spTree>
    <p:extLst>
      <p:ext uri="{BB962C8B-B14F-4D97-AF65-F5344CB8AC3E}">
        <p14:creationId xmlns:p14="http://schemas.microsoft.com/office/powerpoint/2010/main" val="1578932950"/>
      </p:ext>
    </p:extLst>
  </p:cSld>
  <p:clrMap bg1="lt1" tx1="dk1" bg2="lt2" tx2="dk2" accent1="accent1" accent2="accent2" accent3="accent3" accent4="accent4" accent5="accent5" accent6="accent6" hlink="hlink" folHlink="folHlink"/>
  <p:sldLayoutIdLst>
    <p:sldLayoutId id="2147483726" r:id="rId1"/>
    <p:sldLayoutId id="2147483725" r:id="rId2"/>
    <p:sldLayoutId id="2147483719" r:id="rId3"/>
    <p:sldLayoutId id="2147483739" r:id="rId4"/>
    <p:sldLayoutId id="2147483736" r:id="rId5"/>
    <p:sldLayoutId id="2147483738" r:id="rId6"/>
    <p:sldLayoutId id="2147483737" r:id="rId7"/>
    <p:sldLayoutId id="2147483713" r:id="rId8"/>
    <p:sldLayoutId id="2147483714" r:id="rId9"/>
    <p:sldLayoutId id="2147483715" r:id="rId10"/>
    <p:sldLayoutId id="2147483716" r:id="rId11"/>
    <p:sldLayoutId id="2147483717" r:id="rId12"/>
    <p:sldLayoutId id="2147483718" r:id="rId13"/>
    <p:sldLayoutId id="2147483720" r:id="rId14"/>
    <p:sldLayoutId id="2147483721" r:id="rId15"/>
    <p:sldLayoutId id="2147483722" r:id="rId16"/>
    <p:sldLayoutId id="2147483723" r:id="rId17"/>
  </p:sldLayoutIdLst>
  <p:txStyles>
    <p:titleStyle>
      <a:lvl1pPr algn="l" defTabSz="782292"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95573" indent="-195573" algn="l" defTabSz="782292" rtl="0" eaLnBrk="1" latinLnBrk="0" hangingPunct="1">
        <a:lnSpc>
          <a:spcPct val="90000"/>
        </a:lnSpc>
        <a:spcBef>
          <a:spcPts val="856"/>
        </a:spcBef>
        <a:buFont typeface="Arial" panose="020B0604020202020204" pitchFamily="34" charset="0"/>
        <a:buChar char="•"/>
        <a:defRPr sz="2400" kern="1200">
          <a:solidFill>
            <a:schemeClr val="tx1"/>
          </a:solidFill>
          <a:latin typeface="+mn-lt"/>
          <a:ea typeface="+mn-ea"/>
          <a:cs typeface="+mn-cs"/>
        </a:defRPr>
      </a:lvl1pPr>
      <a:lvl2pPr marL="586719" indent="-195573" algn="l" defTabSz="782292" rtl="0" eaLnBrk="1" latinLnBrk="0" hangingPunct="1">
        <a:lnSpc>
          <a:spcPct val="90000"/>
        </a:lnSpc>
        <a:spcBef>
          <a:spcPts val="428"/>
        </a:spcBef>
        <a:buFont typeface="Arial" panose="020B0604020202020204" pitchFamily="34" charset="0"/>
        <a:buChar char="•"/>
        <a:defRPr sz="2100" kern="1200">
          <a:solidFill>
            <a:schemeClr val="tx1"/>
          </a:solidFill>
          <a:latin typeface="+mn-lt"/>
          <a:ea typeface="+mn-ea"/>
          <a:cs typeface="+mn-cs"/>
        </a:defRPr>
      </a:lvl2pPr>
      <a:lvl3pPr marL="977865" indent="-195573" algn="l" defTabSz="782292" rtl="0" eaLnBrk="1" latinLnBrk="0" hangingPunct="1">
        <a:lnSpc>
          <a:spcPct val="90000"/>
        </a:lnSpc>
        <a:spcBef>
          <a:spcPts val="428"/>
        </a:spcBef>
        <a:buFont typeface="Arial" panose="020B0604020202020204" pitchFamily="34" charset="0"/>
        <a:buChar char="•"/>
        <a:defRPr sz="1700" kern="1200">
          <a:solidFill>
            <a:schemeClr val="tx1"/>
          </a:solidFill>
          <a:latin typeface="+mn-lt"/>
          <a:ea typeface="+mn-ea"/>
          <a:cs typeface="+mn-cs"/>
        </a:defRPr>
      </a:lvl3pPr>
      <a:lvl4pPr marL="1369011"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4pPr>
      <a:lvl5pPr marL="1760157"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5pPr>
      <a:lvl6pPr marL="2151303"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6pPr>
      <a:lvl7pPr marL="2542449"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7pPr>
      <a:lvl8pPr marL="2933595"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8pPr>
      <a:lvl9pPr marL="3324741" indent="-195573" algn="l" defTabSz="782292" rtl="0" eaLnBrk="1" latinLnBrk="0" hangingPunct="1">
        <a:lnSpc>
          <a:spcPct val="90000"/>
        </a:lnSpc>
        <a:spcBef>
          <a:spcPts val="428"/>
        </a:spcBef>
        <a:buFont typeface="Arial" panose="020B0604020202020204" pitchFamily="34" charset="0"/>
        <a:buChar char="•"/>
        <a:defRPr sz="1500" kern="1200">
          <a:solidFill>
            <a:schemeClr val="tx1"/>
          </a:solidFill>
          <a:latin typeface="+mn-lt"/>
          <a:ea typeface="+mn-ea"/>
          <a:cs typeface="+mn-cs"/>
        </a:defRPr>
      </a:lvl9pPr>
    </p:bodyStyle>
    <p:otherStyle>
      <a:defPPr>
        <a:defRPr lang="ru-RU"/>
      </a:defPPr>
      <a:lvl1pPr marL="0" algn="l" defTabSz="782292" rtl="0" eaLnBrk="1" latinLnBrk="0" hangingPunct="1">
        <a:defRPr sz="1500" kern="1200">
          <a:solidFill>
            <a:schemeClr val="tx1"/>
          </a:solidFill>
          <a:latin typeface="+mn-lt"/>
          <a:ea typeface="+mn-ea"/>
          <a:cs typeface="+mn-cs"/>
        </a:defRPr>
      </a:lvl1pPr>
      <a:lvl2pPr marL="391146" algn="l" defTabSz="782292" rtl="0" eaLnBrk="1" latinLnBrk="0" hangingPunct="1">
        <a:defRPr sz="1500" kern="1200">
          <a:solidFill>
            <a:schemeClr val="tx1"/>
          </a:solidFill>
          <a:latin typeface="+mn-lt"/>
          <a:ea typeface="+mn-ea"/>
          <a:cs typeface="+mn-cs"/>
        </a:defRPr>
      </a:lvl2pPr>
      <a:lvl3pPr marL="782292" algn="l" defTabSz="782292" rtl="0" eaLnBrk="1" latinLnBrk="0" hangingPunct="1">
        <a:defRPr sz="1500" kern="1200">
          <a:solidFill>
            <a:schemeClr val="tx1"/>
          </a:solidFill>
          <a:latin typeface="+mn-lt"/>
          <a:ea typeface="+mn-ea"/>
          <a:cs typeface="+mn-cs"/>
        </a:defRPr>
      </a:lvl3pPr>
      <a:lvl4pPr marL="1173438" algn="l" defTabSz="782292" rtl="0" eaLnBrk="1" latinLnBrk="0" hangingPunct="1">
        <a:defRPr sz="1500" kern="1200">
          <a:solidFill>
            <a:schemeClr val="tx1"/>
          </a:solidFill>
          <a:latin typeface="+mn-lt"/>
          <a:ea typeface="+mn-ea"/>
          <a:cs typeface="+mn-cs"/>
        </a:defRPr>
      </a:lvl4pPr>
      <a:lvl5pPr marL="1564584" algn="l" defTabSz="782292" rtl="0" eaLnBrk="1" latinLnBrk="0" hangingPunct="1">
        <a:defRPr sz="1500" kern="1200">
          <a:solidFill>
            <a:schemeClr val="tx1"/>
          </a:solidFill>
          <a:latin typeface="+mn-lt"/>
          <a:ea typeface="+mn-ea"/>
          <a:cs typeface="+mn-cs"/>
        </a:defRPr>
      </a:lvl5pPr>
      <a:lvl6pPr marL="1955730" algn="l" defTabSz="782292" rtl="0" eaLnBrk="1" latinLnBrk="0" hangingPunct="1">
        <a:defRPr sz="1500" kern="1200">
          <a:solidFill>
            <a:schemeClr val="tx1"/>
          </a:solidFill>
          <a:latin typeface="+mn-lt"/>
          <a:ea typeface="+mn-ea"/>
          <a:cs typeface="+mn-cs"/>
        </a:defRPr>
      </a:lvl6pPr>
      <a:lvl7pPr marL="2346876" algn="l" defTabSz="782292" rtl="0" eaLnBrk="1" latinLnBrk="0" hangingPunct="1">
        <a:defRPr sz="1500" kern="1200">
          <a:solidFill>
            <a:schemeClr val="tx1"/>
          </a:solidFill>
          <a:latin typeface="+mn-lt"/>
          <a:ea typeface="+mn-ea"/>
          <a:cs typeface="+mn-cs"/>
        </a:defRPr>
      </a:lvl7pPr>
      <a:lvl8pPr marL="2738022" algn="l" defTabSz="782292" rtl="0" eaLnBrk="1" latinLnBrk="0" hangingPunct="1">
        <a:defRPr sz="1500" kern="1200">
          <a:solidFill>
            <a:schemeClr val="tx1"/>
          </a:solidFill>
          <a:latin typeface="+mn-lt"/>
          <a:ea typeface="+mn-ea"/>
          <a:cs typeface="+mn-cs"/>
        </a:defRPr>
      </a:lvl8pPr>
      <a:lvl9pPr marL="3129168" algn="l" defTabSz="78229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kedu.ru/press-center/profgid/gornichnaya/"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AEBF47-2662-48D1-B238-FBEE452D2878}"/>
              </a:ext>
            </a:extLst>
          </p:cNvPr>
          <p:cNvSpPr>
            <a:spLocks noGrp="1"/>
          </p:cNvSpPr>
          <p:nvPr>
            <p:ph type="ctrTitle"/>
          </p:nvPr>
        </p:nvSpPr>
        <p:spPr>
          <a:xfrm>
            <a:off x="306140" y="3132559"/>
            <a:ext cx="9721080" cy="2934324"/>
          </a:xfrm>
        </p:spPr>
        <p:txBody>
          <a:bodyPr>
            <a:normAutofit fontScale="90000"/>
          </a:bodyPr>
          <a:lstStyle/>
          <a:p>
            <a:r>
              <a:rPr lang="ru-RU" sz="2100" dirty="0"/>
              <a:t>ОТЧЕТ</a:t>
            </a:r>
            <a:br>
              <a:rPr lang="ru-RU" sz="2100" dirty="0"/>
            </a:br>
            <a:r>
              <a:rPr lang="ru-RU" sz="2100" dirty="0"/>
              <a:t>о прохождении производственной практики</a:t>
            </a:r>
            <a:br>
              <a:rPr lang="ru-RU" sz="2100" dirty="0"/>
            </a:br>
            <a:r>
              <a:rPr lang="ru-RU" sz="2100" dirty="0"/>
              <a:t> </a:t>
            </a:r>
            <a:br>
              <a:rPr lang="ru-RU" sz="2100" dirty="0"/>
            </a:br>
            <a:r>
              <a:rPr lang="ru-RU" sz="2100" dirty="0"/>
              <a:t>по профессиональному модулю ПМ.03 Организация и контроль текущей деятельности сотрудников службы обслуживания и эксплуатации номерного фонда</a:t>
            </a:r>
            <a:br>
              <a:rPr lang="ru-RU" sz="2100" dirty="0"/>
            </a:br>
            <a:br>
              <a:rPr lang="ru-RU" sz="1800" dirty="0"/>
            </a:br>
            <a:r>
              <a:rPr lang="ru-RU" sz="2000" dirty="0"/>
              <a:t>в период </a:t>
            </a:r>
            <a:r>
              <a:rPr sz="1800"/>
              <a:t>с «16» марта 2026 года по «10» мая 2026 года</a:t>
            </a:r>
            <a:br>
              <a:rPr sz="1800"/>
            </a:br>
            <a:br>
              <a:rPr lang="ru-RU" sz="2200" dirty="0"/>
            </a:br>
            <a:r>
              <a:rPr lang="ru-RU" sz="2100" dirty="0"/>
              <a:t>Специальность </a:t>
            </a:r>
            <a:r>
              <a:rPr lang="ru-RU" sz="2000" dirty="0"/>
              <a:t>43.02.14 Гостиничное дело</a:t>
            </a:r>
            <a:br>
              <a:rPr lang="ru-RU" sz="2100" dirty="0"/>
            </a:br>
            <a:endParaRPr lang="ru-RU" sz="2700" dirty="0"/>
          </a:p>
        </p:txBody>
      </p:sp>
      <p:sp>
        <p:nvSpPr>
          <p:cNvPr id="5" name="Подзаголовок 2">
            <a:extLst>
              <a:ext uri="{FF2B5EF4-FFF2-40B4-BE49-F238E27FC236}">
                <a16:creationId xmlns:a16="http://schemas.microsoft.com/office/drawing/2014/main" id="{8EC7E33D-1387-4B56-A695-F4C72A50F4EE}"/>
              </a:ext>
            </a:extLst>
          </p:cNvPr>
          <p:cNvSpPr txBox="1">
            <a:spLocks/>
          </p:cNvSpPr>
          <p:nvPr/>
        </p:nvSpPr>
        <p:spPr bwMode="auto">
          <a:xfrm>
            <a:off x="426967" y="5980906"/>
            <a:ext cx="8712968" cy="1368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80000"/>
              </a:lnSpc>
              <a:spcBef>
                <a:spcPct val="0"/>
              </a:spcBef>
              <a:spcAft>
                <a:spcPct val="0"/>
              </a:spcAft>
              <a:buClrTx/>
              <a:buSzTx/>
              <a:buFont typeface="Arial" charset="0"/>
              <a:buNone/>
              <a:tabLst/>
              <a:defRPr/>
            </a:pPr>
            <a:endParaRPr kumimoji="0" lang="ru-RU" altLang="ru-RU" sz="1000" b="0" i="0" u="none" strike="noStrike" kern="1200" cap="none" spc="0" normalizeH="0" baseline="0" noProof="0" dirty="0">
              <a:ln>
                <a:noFill/>
              </a:ln>
              <a:solidFill>
                <a:srgbClr val="FF0000"/>
              </a:solidFill>
              <a:effectLst/>
              <a:uLnTx/>
              <a:uFillTx/>
              <a:latin typeface="Arial" charset="0"/>
              <a:ea typeface="+mn-ea"/>
              <a:cs typeface="+mn-cs"/>
            </a:endParaRPr>
          </a:p>
          <a:p>
            <a:pPr lvl="0" algn="l" defTabSz="914400" eaLnBrk="1" hangingPunct="1">
              <a:lnSpc>
                <a:spcPct val="80000"/>
              </a:lnSpc>
              <a:spcBef>
                <a:spcPct val="0"/>
              </a:spcBef>
              <a:defRPr/>
            </a:pPr>
            <a:r>
              <a:rPr kumimoji="0" lang="ru-RU" sz="2400" b="0" i="0" u="none" strike="noStrike" kern="1200" cap="none" spc="0" normalizeH="0" baseline="0" noProof="0" dirty="0">
                <a:ln>
                  <a:noFill/>
                </a:ln>
                <a:solidFill>
                  <a:srgbClr val="FF0000"/>
                </a:solidFill>
                <a:effectLst/>
                <a:uLnTx/>
                <a:uFillTx/>
                <a:latin typeface="Calibri"/>
                <a:ea typeface="+mn-ea"/>
                <a:cs typeface="+mn-cs"/>
              </a:rPr>
              <a:t>ФИО обучающегося</a:t>
            </a:r>
            <a:r>
              <a:rPr kumimoji="0" lang="ru-RU" altLang="ru-RU" sz="2200" b="0" i="0" u="none" strike="noStrike" kern="1200" cap="none" spc="0" normalizeH="0" baseline="0" noProof="0" dirty="0">
                <a:ln>
                  <a:noFill/>
                </a:ln>
                <a:solidFill>
                  <a:srgbClr val="FF0000"/>
                </a:solidFill>
                <a:effectLst/>
                <a:uLnTx/>
                <a:uFillTx/>
                <a:latin typeface="Arial" charset="0"/>
                <a:ea typeface="+mn-ea"/>
                <a:cs typeface="+mn-cs"/>
              </a:rPr>
              <a:t>:</a:t>
            </a:r>
            <a:r>
              <a:rPr lang="ru-RU" sz="1600" dirty="0"/>
              <a:t> </a:t>
            </a:r>
            <a:r>
              <a:rPr lang="ru-RU" sz="2000" dirty="0">
                <a:solidFill>
                  <a:srgbClr val="FF0000"/>
                </a:solidFill>
              </a:rPr>
              <a:t>Сорокин Александр Сергеевич</a:t>
            </a:r>
            <a:endParaRPr lang="ru-RU" altLang="ru-RU" sz="2000" dirty="0">
              <a:solidFill>
                <a:srgbClr val="FF0000"/>
              </a:solidFill>
              <a:latin typeface="Calibri"/>
            </a:endParaRPr>
          </a:p>
          <a:p>
            <a:pPr lvl="0" algn="l" defTabSz="914400" eaLnBrk="1" hangingPunct="1">
              <a:lnSpc>
                <a:spcPct val="80000"/>
              </a:lnSpc>
              <a:spcBef>
                <a:spcPct val="0"/>
              </a:spcBef>
              <a:defRPr/>
            </a:pPr>
            <a:r>
              <a:rPr lang="ru-RU" altLang="ru-RU" sz="2400" dirty="0">
                <a:solidFill>
                  <a:srgbClr val="FF0000"/>
                </a:solidFill>
                <a:latin typeface="Calibri"/>
              </a:rPr>
              <a:t>Группа:</a:t>
            </a:r>
            <a:r>
              <a:rPr lang="ru-RU" sz="1800" dirty="0"/>
              <a:t> </a:t>
            </a:r>
            <a:r>
              <a:rPr lang="ru-RU" sz="2000" dirty="0">
                <a:solidFill>
                  <a:srgbClr val="FF0000"/>
                </a:solidFill>
              </a:rPr>
              <a:t>ОКГД-22209МО</a:t>
            </a:r>
            <a:endParaRPr lang="en-US" altLang="ru-RU" sz="2000" dirty="0">
              <a:solidFill>
                <a:srgbClr val="FF0000"/>
              </a:solidFill>
              <a:latin typeface="Calibri"/>
            </a:endParaRPr>
          </a:p>
          <a:p>
            <a:pPr lvl="0" algn="l" defTabSz="914400" eaLnBrk="1" hangingPunct="1">
              <a:lnSpc>
                <a:spcPct val="80000"/>
              </a:lnSpc>
              <a:spcBef>
                <a:spcPct val="0"/>
              </a:spcBef>
              <a:defRPr/>
            </a:pPr>
            <a:r>
              <a:rPr lang="ru-RU" altLang="ru-RU" sz="2400" dirty="0">
                <a:solidFill>
                  <a:srgbClr val="FF0000"/>
                </a:solidFill>
                <a:latin typeface="Calibri"/>
              </a:rPr>
              <a:t>ФИО Руководителя:</a:t>
            </a:r>
            <a:r>
              <a:rPr lang="ru-RU" sz="2400" dirty="0">
                <a:solidFill>
                  <a:srgbClr val="EB0000"/>
                </a:solidFill>
              </a:rPr>
              <a:t> </a:t>
            </a:r>
            <a:r>
              <a:rPr lang="ru-RU" sz="2000" dirty="0">
                <a:solidFill>
                  <a:srgbClr val="EB0000"/>
                </a:solidFill>
              </a:rPr>
              <a:t>Власова Елена Николаевна</a:t>
            </a:r>
            <a:endParaRPr lang="en-US" altLang="ru-RU" sz="2000" dirty="0">
              <a:solidFill>
                <a:srgbClr val="FF0000"/>
              </a:solidFill>
              <a:latin typeface="Calibri"/>
            </a:endParaRPr>
          </a:p>
          <a:p>
            <a:pPr lvl="0" algn="l" defTabSz="914400" eaLnBrk="1" hangingPunct="1">
              <a:lnSpc>
                <a:spcPct val="80000"/>
              </a:lnSpc>
              <a:spcBef>
                <a:spcPct val="0"/>
              </a:spcBef>
              <a:defRPr/>
            </a:pPr>
            <a:endParaRPr lang="ru-RU" altLang="ru-RU" sz="2400" dirty="0">
              <a:solidFill>
                <a:srgbClr val="FF0000"/>
              </a:solidFill>
              <a:latin typeface="Calibri"/>
            </a:endParaRPr>
          </a:p>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0" lang="en-US" altLang="ru-RU" sz="10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0" lang="en-US" altLang="ru-RU" sz="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0" lang="ru-RU" altLang="ru-RU" sz="800" b="0" i="1"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57A02C01-F3A7-4DE2-9DF2-AD08FA4829BC}"/>
              </a:ext>
            </a:extLst>
          </p:cNvPr>
          <p:cNvSpPr txBox="1">
            <a:spLocks noChangeArrowheads="1"/>
          </p:cNvSpPr>
          <p:nvPr/>
        </p:nvSpPr>
        <p:spPr bwMode="auto">
          <a:xfrm>
            <a:off x="723516" y="1980431"/>
            <a:ext cx="9144000" cy="954107"/>
          </a:xfrm>
          <a:prstGeom prst="rect">
            <a:avLst/>
          </a:prstGeom>
          <a:noFill/>
          <a:ln w="9525">
            <a:noFill/>
            <a:miter lim="800000"/>
            <a:headEnd/>
            <a:tailEnd/>
          </a:ln>
        </p:spPr>
        <p:txBody>
          <a:bodyPr>
            <a:spAutoFit/>
          </a:bodyPr>
          <a:lstStyle/>
          <a:p>
            <a:pPr algn="ctr" defTabSz="914400" fontAlgn="base">
              <a:spcBef>
                <a:spcPct val="0"/>
              </a:spcBef>
              <a:spcAft>
                <a:spcPct val="0"/>
              </a:spcAft>
            </a:pPr>
            <a:r>
              <a:rPr lang="ru-RU" altLang="ru-RU" sz="1400" b="1" dirty="0">
                <a:solidFill>
                  <a:prstClr val="white"/>
                </a:solidFill>
                <a:latin typeface="Arial" charset="0"/>
              </a:rPr>
              <a:t>АВТОНОМНАЯ НЕКОММЕРЧЕСКАЯ ОРГАНИЗАЦИЯ ВЫСШЕГО ОБРАЗОВАНИЯ</a:t>
            </a:r>
          </a:p>
          <a:p>
            <a:pPr algn="ctr" defTabSz="914400" fontAlgn="base">
              <a:spcBef>
                <a:spcPct val="0"/>
              </a:spcBef>
              <a:spcAft>
                <a:spcPct val="0"/>
              </a:spcAft>
            </a:pPr>
            <a:r>
              <a:rPr lang="ru-RU" altLang="ru-RU" sz="1400" b="1" dirty="0">
                <a:solidFill>
                  <a:prstClr val="white"/>
                </a:solidFill>
                <a:latin typeface="Arial" charset="0"/>
              </a:rPr>
              <a:t>«МОСКОВСКИЙ УНИВЕРСИТЕТ «СИНЕРГИЯ» </a:t>
            </a:r>
          </a:p>
          <a:p>
            <a:pPr algn="ctr" defTabSz="914400" fontAlgn="base">
              <a:spcBef>
                <a:spcPct val="0"/>
              </a:spcBef>
              <a:spcAft>
                <a:spcPct val="0"/>
              </a:spcAft>
            </a:pPr>
            <a:r>
              <a:rPr lang="ru-RU" altLang="ru-RU" sz="1400" b="1" dirty="0">
                <a:solidFill>
                  <a:prstClr val="white"/>
                </a:solidFill>
                <a:latin typeface="Arial" charset="0"/>
              </a:rPr>
              <a:t>Факультет Туризма и индустрии гостеприимства</a:t>
            </a:r>
          </a:p>
          <a:p>
            <a:pPr algn="ctr" defTabSz="914400" fontAlgn="base">
              <a:spcBef>
                <a:spcPct val="0"/>
              </a:spcBef>
              <a:spcAft>
                <a:spcPct val="0"/>
              </a:spcAft>
            </a:pPr>
            <a:r>
              <a:rPr lang="ru-RU" altLang="ru-RU" sz="1400" b="1" dirty="0">
                <a:solidFill>
                  <a:prstClr val="white"/>
                </a:solidFill>
                <a:latin typeface="Arial" charset="0"/>
              </a:rPr>
              <a:t>Кафедра Менеджмента в гостиничном и ресторанном бизнесе</a:t>
            </a:r>
          </a:p>
        </p:txBody>
      </p:sp>
      <p:pic>
        <p:nvPicPr>
          <p:cNvPr id="4" name="Рисунок 3">
            <a:extLst>
              <a:ext uri="{FF2B5EF4-FFF2-40B4-BE49-F238E27FC236}">
                <a16:creationId xmlns:a16="http://schemas.microsoft.com/office/drawing/2014/main" id="{8DC52F14-32C5-4804-973F-5DCC6D62A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1357806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468263"/>
            <a:ext cx="9638563" cy="775597"/>
          </a:xfrm>
        </p:spPr>
        <p:txBody>
          <a:bodyPr/>
          <a:lstStyle/>
          <a:p>
            <a:r>
              <a:rPr lang="ru-RU" sz="2800" dirty="0">
                <a:cs typeface="Times New Roman" panose="02020603050405020304" pitchFamily="18" charset="0"/>
              </a:rPr>
              <a:t>Организация п</a:t>
            </a:r>
            <a:r>
              <a:rPr lang="ru-RU" sz="2800" dirty="0"/>
              <a:t>риема и оценки качества уборки </a:t>
            </a:r>
            <a:r>
              <a:rPr sz="2800"/>
              <a:t>номеров</a:t>
            </a:r>
            <a:r>
              <a:rPr sz="2800">
                <a:cs typeface="Times New Roman" pitchFamily="18" charset="0"/>
              </a:rPr>
              <a:t> Отеля «Троя»</a:t>
            </a:r>
            <a:r>
              <a:rPr sz="2800"/>
              <a:t> </a:t>
            </a:r>
            <a:endParaRPr lang="ru-RU" sz="2800" dirty="0">
              <a:cs typeface="Times New Roman" panose="02020603050405020304" pitchFamily="18" charset="0"/>
            </a:endParaRPr>
          </a:p>
        </p:txBody>
      </p:sp>
      <p:sp>
        <p:nvSpPr>
          <p:cNvPr id="3" name="Прямоугольник 2"/>
          <p:cNvSpPr/>
          <p:nvPr/>
        </p:nvSpPr>
        <p:spPr>
          <a:xfrm>
            <a:off x="217400" y="1780367"/>
            <a:ext cx="10476000" cy="5401479"/>
          </a:xfrm>
          <a:prstGeom prst="rect">
            <a:avLst/>
          </a:prstGeom>
        </p:spPr>
        <p:txBody>
          <a:bodyPr wrap="square">
            <a:spAutoFit/>
          </a:bodyPr>
          <a:lstStyle/>
          <a:p>
            <a:pPr algn="ctr"/>
            <a:r>
              <a:rPr lang="ru-RU" sz="1800" dirty="0">
                <a:latin typeface="Times New Roman" pitchFamily="18" charset="0"/>
                <a:cs typeface="Times New Roman" pitchFamily="18" charset="0"/>
              </a:rPr>
              <a:t>Унифицированный рабочий лист проверки номерного фонда и гостевых и служебных зон в отеле «Троя». Для каждой категории номера подготавливают такой лист, в котором перечисляют все наименования и позиции, нуждающиеся в контроле. </a:t>
            </a:r>
          </a:p>
          <a:p>
            <a:pPr algn="ctr"/>
            <a:r>
              <a:rPr lang="ru-RU" sz="1800" dirty="0">
                <a:latin typeface="Times New Roman" pitchFamily="18" charset="0"/>
                <a:cs typeface="Times New Roman" pitchFamily="18" charset="0"/>
              </a:rPr>
              <a:t>Документ должен охватывать все объекты проверки номера, его специфику и «слабые места» или «мёртвые зоны» в отеле «Троя»..</a:t>
            </a:r>
          </a:p>
          <a:p>
            <a:pPr algn="ctr"/>
            <a:r>
              <a:rPr lang="ru-RU" sz="1800" dirty="0">
                <a:latin typeface="Times New Roman" pitchFamily="18" charset="0"/>
                <a:cs typeface="Times New Roman" pitchFamily="18" charset="0"/>
              </a:rPr>
              <a:t>Листы заданий для уборки гостевых и служебных зон в отеле «Троя». Такие листы содержат краткое перечисление объектов для уборки, идут во временной последовательности. Напротив каждого объекта должно быть проставлено время, в которое следует на него прийти и когда закончить уборку, учитывая операционную деятельность гостиницы в данный конкретный день.</a:t>
            </a:r>
          </a:p>
          <a:p>
            <a:pPr algn="ctr"/>
            <a:r>
              <a:rPr lang="ru-RU" sz="1800" dirty="0">
                <a:latin typeface="Times New Roman" pitchFamily="18" charset="0"/>
                <a:cs typeface="Times New Roman" pitchFamily="18" charset="0"/>
              </a:rPr>
              <a:t>Персональные задания </a:t>
            </a:r>
            <a:r>
              <a:rPr lang="ru-RU" sz="1800" dirty="0" err="1">
                <a:latin typeface="Times New Roman" pitchFamily="18" charset="0"/>
                <a:cs typeface="Times New Roman" pitchFamily="18" charset="0"/>
              </a:rPr>
              <a:t>супервайзеров</a:t>
            </a:r>
            <a:r>
              <a:rPr lang="ru-RU" sz="1800" dirty="0">
                <a:latin typeface="Times New Roman" pitchFamily="18" charset="0"/>
                <a:cs typeface="Times New Roman" pitchFamily="18" charset="0"/>
              </a:rPr>
              <a:t>. В таких документах </a:t>
            </a:r>
            <a:r>
              <a:rPr lang="ru-RU" sz="1800" dirty="0" err="1">
                <a:latin typeface="Times New Roman" pitchFamily="18" charset="0"/>
                <a:cs typeface="Times New Roman" pitchFamily="18" charset="0"/>
              </a:rPr>
              <a:t>супервайзеры</a:t>
            </a:r>
            <a:r>
              <a:rPr lang="ru-RU" sz="1800" dirty="0">
                <a:latin typeface="Times New Roman" pitchFamily="18" charset="0"/>
                <a:cs typeface="Times New Roman" pitchFamily="18" charset="0"/>
              </a:rPr>
              <a:t> делают пометки разного характера: отмечают номера, из которых было сдано личное бельё проживающих в прачечную, фиксируют технические неполадки и т. д..</a:t>
            </a:r>
          </a:p>
          <a:p>
            <a:pPr algn="ctr"/>
            <a:r>
              <a:rPr lang="ru-RU" sz="1800" dirty="0">
                <a:latin typeface="Times New Roman" pitchFamily="18" charset="0"/>
                <a:cs typeface="Times New Roman" pitchFamily="18" charset="0"/>
              </a:rPr>
              <a:t>Лист контроля качества уборки помещения/объекта. Такой документ оформляется в двух экземплярах и подписывается лицами, осуществлявшими контроль.</a:t>
            </a:r>
          </a:p>
          <a:p>
            <a:pPr algn="ctr"/>
            <a:r>
              <a:rPr lang="ru-RU" sz="1800" dirty="0">
                <a:latin typeface="Times New Roman" pitchFamily="18" charset="0"/>
                <a:cs typeface="Times New Roman" pitchFamily="18" charset="0"/>
              </a:rPr>
              <a:t> Согласно ГОСТ Р 51870–2014, приёмку услуг уборки, оказываемых на основании долгосрочных договоров, оформляют по истечении месяца актом сдачи приёмки выполненных работ (услуг). Приёмку услуг уборки, оказываемых в разовом порядке, осуществляют по окончании оказания услуг, но не позднее чем через час после окончания, и также оформляют актом</a:t>
            </a:r>
          </a:p>
          <a:p>
            <a:pPr indent="715963" algn="just">
              <a:spcAft>
                <a:spcPts val="0"/>
              </a:spcAft>
            </a:pPr>
            <a:endParaRPr lang="ru-RU" dirty="0"/>
          </a:p>
        </p:txBody>
      </p:sp>
    </p:spTree>
    <p:extLst>
      <p:ext uri="{BB962C8B-B14F-4D97-AF65-F5344CB8AC3E}">
        <p14:creationId xmlns:p14="http://schemas.microsoft.com/office/powerpoint/2010/main" val="352335375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468263"/>
            <a:ext cx="9638563" cy="775597"/>
          </a:xfrm>
        </p:spPr>
        <p:txBody>
          <a:bodyPr/>
          <a:lstStyle/>
          <a:p>
            <a:r>
              <a:rPr lang="ru-RU" sz="2800" dirty="0">
                <a:cs typeface="Times New Roman" panose="02020603050405020304" pitchFamily="18" charset="0"/>
              </a:rPr>
              <a:t>Организация п</a:t>
            </a:r>
            <a:r>
              <a:rPr lang="ru-RU" sz="2800" dirty="0"/>
              <a:t>риема и оценки качества уборки </a:t>
            </a:r>
            <a:r>
              <a:rPr sz="2800"/>
              <a:t>номеров</a:t>
            </a:r>
            <a:r>
              <a:rPr sz="2800">
                <a:cs typeface="Times New Roman" pitchFamily="18" charset="0"/>
              </a:rPr>
              <a:t> Отеля «Троя»</a:t>
            </a:r>
            <a:r>
              <a:rPr sz="2800"/>
              <a:t> </a:t>
            </a:r>
            <a:endParaRPr lang="ru-RU" sz="2800" dirty="0">
              <a:cs typeface="Times New Roman" panose="02020603050405020304" pitchFamily="18" charset="0"/>
            </a:endParaRPr>
          </a:p>
        </p:txBody>
      </p:sp>
      <p:pic>
        <p:nvPicPr>
          <p:cNvPr id="1028" name="Picture 4" descr="Picture background"/>
          <p:cNvPicPr>
            <a:picLocks noChangeAspect="1" noChangeArrowheads="1"/>
          </p:cNvPicPr>
          <p:nvPr/>
        </p:nvPicPr>
        <p:blipFill>
          <a:blip r:embed="rId3"/>
          <a:srcRect t="4861" r="781"/>
          <a:stretch>
            <a:fillRect/>
          </a:stretch>
        </p:blipFill>
        <p:spPr bwMode="auto">
          <a:xfrm>
            <a:off x="774668" y="1708929"/>
            <a:ext cx="8784000" cy="5056949"/>
          </a:xfrm>
          <a:prstGeom prst="rect">
            <a:avLst/>
          </a:prstGeom>
          <a:noFill/>
        </p:spPr>
      </p:pic>
    </p:spTree>
    <p:extLst>
      <p:ext uri="{BB962C8B-B14F-4D97-AF65-F5344CB8AC3E}">
        <p14:creationId xmlns:p14="http://schemas.microsoft.com/office/powerpoint/2010/main" val="352335375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9328" y="468263"/>
            <a:ext cx="9638563" cy="775597"/>
          </a:xfrm>
        </p:spPr>
        <p:txBody>
          <a:bodyPr/>
          <a:lstStyle/>
          <a:p>
            <a:r>
              <a:rPr lang="ru-RU" sz="2800" dirty="0"/>
              <a:t>Особенности заполнения бланков </a:t>
            </a:r>
            <a:r>
              <a:rPr sz="2800"/>
              <a:t>заказов</a:t>
            </a:r>
            <a:r>
              <a:rPr sz="2800">
                <a:cs typeface="Times New Roman" pitchFamily="18" charset="0"/>
              </a:rPr>
              <a:t> Отеля «Троя»</a:t>
            </a:r>
            <a:r>
              <a:rPr sz="2800"/>
              <a:t> </a:t>
            </a:r>
            <a:endParaRPr lang="ru-RU" sz="2800" dirty="0"/>
          </a:p>
        </p:txBody>
      </p:sp>
      <p:sp>
        <p:nvSpPr>
          <p:cNvPr id="3" name="Прямоугольник 2"/>
          <p:cNvSpPr/>
          <p:nvPr/>
        </p:nvSpPr>
        <p:spPr>
          <a:xfrm>
            <a:off x="532673" y="1836415"/>
            <a:ext cx="9782579" cy="4847481"/>
          </a:xfrm>
          <a:prstGeom prst="rect">
            <a:avLst/>
          </a:prstGeom>
        </p:spPr>
        <p:txBody>
          <a:bodyPr wrap="square">
            <a:spAutoFit/>
          </a:bodyPr>
          <a:lstStyle/>
          <a:p>
            <a:pPr algn="ctr"/>
            <a:r>
              <a:rPr lang="ru-RU" sz="1800" dirty="0">
                <a:latin typeface="Times New Roman" pitchFamily="18" charset="0"/>
                <a:cs typeface="Times New Roman" pitchFamily="18" charset="0"/>
              </a:rPr>
              <a:t>Особенности заполнения бланков заказов и квитанций на оказание дополнительных услуг по стирке и чистке одежды в отеле «Троя»:</a:t>
            </a:r>
          </a:p>
          <a:p>
            <a:pPr algn="ctr"/>
            <a:r>
              <a:rPr lang="ru-RU" sz="1800" dirty="0">
                <a:latin typeface="Times New Roman" pitchFamily="18" charset="0"/>
                <a:cs typeface="Times New Roman" pitchFamily="18" charset="0"/>
              </a:rPr>
              <a:t>Бланки заказов в отеле «Троя». В них обычно есть просьба к гостям класть бельё в пакет для стирки и просьба вывешивать на наружной ручке двери номера специальную табличку после заполнения бланка. Таблички помогают быстрее собрать вещи клиентов и переправить их в прачечную-химчистку для обработки. </a:t>
            </a:r>
          </a:p>
          <a:p>
            <a:pPr algn="ctr"/>
            <a:r>
              <a:rPr lang="ru-RU" sz="1800" dirty="0">
                <a:latin typeface="Times New Roman" pitchFamily="18" charset="0"/>
                <a:cs typeface="Times New Roman" pitchFamily="18" charset="0"/>
              </a:rPr>
              <a:t>В бланках заказов в отеле «Троя» часто указывают номер комнаты, фамилию гостя, дату заполнения и просят поставить подпись. На бланке также может быть логотип отеля, максимально возможные реквизиты и телефон для получения дополнительной информации по поводу услуг прачечной-химчистки. </a:t>
            </a:r>
          </a:p>
          <a:p>
            <a:pPr algn="ctr"/>
            <a:r>
              <a:rPr lang="ru-RU" sz="1800" dirty="0">
                <a:latin typeface="Times New Roman" pitchFamily="18" charset="0"/>
                <a:cs typeface="Times New Roman" pitchFamily="18" charset="0"/>
              </a:rPr>
              <a:t>Квитанции на услуги прачечной в отеле «Троя» включают ассортимент оказываемых услуг. Обычно в квитанции есть три блока: услуги стирки, глажки и мелкого ремонта. Также есть поля идентификации клиента: номер комнаты, имя и телефон. </a:t>
            </a:r>
          </a:p>
          <a:p>
            <a:pPr algn="ctr"/>
            <a:r>
              <a:rPr lang="ru-RU" sz="1800" dirty="0">
                <a:latin typeface="Times New Roman" pitchFamily="18" charset="0"/>
                <a:cs typeface="Times New Roman" pitchFamily="18" charset="0"/>
              </a:rPr>
              <a:t>По желанию клиента список услуг в отеле «Троя»  в квитанции можно расширять или сокращать. Бланки печатаются стандартно в два слоя на </a:t>
            </a:r>
            <a:r>
              <a:rPr lang="ru-RU" sz="1800" dirty="0" err="1">
                <a:latin typeface="Times New Roman" pitchFamily="18" charset="0"/>
                <a:cs typeface="Times New Roman" pitchFamily="18" charset="0"/>
              </a:rPr>
              <a:t>самокопирующейся</a:t>
            </a:r>
            <a:r>
              <a:rPr lang="ru-RU" sz="1800" dirty="0">
                <a:latin typeface="Times New Roman" pitchFamily="18" charset="0"/>
                <a:cs typeface="Times New Roman" pitchFamily="18" charset="0"/>
              </a:rPr>
              <a:t> бумаге. По желанию заказчика форма может быть изменена, в неё могут добавляться логотипы и элементы фирменного стиля</a:t>
            </a:r>
          </a:p>
          <a:p>
            <a:pPr indent="715963" algn="just">
              <a:spcAft>
                <a:spcPts val="0"/>
              </a:spcAft>
            </a:pPr>
            <a:endParaRPr lang="ru-RU" dirty="0"/>
          </a:p>
        </p:txBody>
      </p:sp>
    </p:spTree>
    <p:extLst>
      <p:ext uri="{BB962C8B-B14F-4D97-AF65-F5344CB8AC3E}">
        <p14:creationId xmlns:p14="http://schemas.microsoft.com/office/powerpoint/2010/main" val="107130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9328" y="468263"/>
            <a:ext cx="9638563" cy="775597"/>
          </a:xfrm>
        </p:spPr>
        <p:txBody>
          <a:bodyPr/>
          <a:lstStyle/>
          <a:p>
            <a:r>
              <a:rPr lang="ru-RU" sz="2800" dirty="0"/>
              <a:t>Особенности заполнения бланков </a:t>
            </a:r>
            <a:r>
              <a:rPr sz="2800"/>
              <a:t>заказов</a:t>
            </a:r>
            <a:r>
              <a:rPr sz="2800">
                <a:cs typeface="Times New Roman" pitchFamily="18" charset="0"/>
              </a:rPr>
              <a:t> Отеля «Троя»</a:t>
            </a:r>
            <a:r>
              <a:rPr sz="2800"/>
              <a:t> </a:t>
            </a:r>
            <a:endParaRPr lang="ru-RU" sz="2800" dirty="0"/>
          </a:p>
        </p:txBody>
      </p:sp>
      <p:pic>
        <p:nvPicPr>
          <p:cNvPr id="5" name="Рисунок 4" descr="Picture background"/>
          <p:cNvPicPr/>
          <p:nvPr/>
        </p:nvPicPr>
        <p:blipFill>
          <a:blip r:embed="rId2"/>
          <a:srcRect l="12898" t="16013" r="42527" b="17945"/>
          <a:stretch>
            <a:fillRect/>
          </a:stretch>
        </p:blipFill>
        <p:spPr bwMode="auto">
          <a:xfrm>
            <a:off x="5775328" y="1637491"/>
            <a:ext cx="4680000" cy="5076000"/>
          </a:xfrm>
          <a:prstGeom prst="rect">
            <a:avLst/>
          </a:prstGeom>
          <a:noFill/>
          <a:ln w="9525">
            <a:noFill/>
            <a:miter lim="800000"/>
            <a:headEnd/>
            <a:tailEnd/>
          </a:ln>
        </p:spPr>
      </p:pic>
      <p:pic>
        <p:nvPicPr>
          <p:cNvPr id="6" name="Рисунок 5" descr="Picture background"/>
          <p:cNvPicPr/>
          <p:nvPr/>
        </p:nvPicPr>
        <p:blipFill>
          <a:blip r:embed="rId3"/>
          <a:srcRect l="2587" t="10339" r="6646" b="3352"/>
          <a:stretch>
            <a:fillRect/>
          </a:stretch>
        </p:blipFill>
        <p:spPr bwMode="auto">
          <a:xfrm>
            <a:off x="488916" y="1637491"/>
            <a:ext cx="4932000" cy="4860000"/>
          </a:xfrm>
          <a:prstGeom prst="rect">
            <a:avLst/>
          </a:prstGeom>
          <a:noFill/>
          <a:ln w="9525">
            <a:noFill/>
            <a:miter lim="800000"/>
            <a:headEnd/>
            <a:tailEnd/>
          </a:ln>
        </p:spPr>
      </p:pic>
    </p:spTree>
    <p:extLst>
      <p:ext uri="{BB962C8B-B14F-4D97-AF65-F5344CB8AC3E}">
        <p14:creationId xmlns:p14="http://schemas.microsoft.com/office/powerpoint/2010/main" val="107130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252239"/>
            <a:ext cx="9638563" cy="1163395"/>
          </a:xfrm>
        </p:spPr>
        <p:txBody>
          <a:bodyPr/>
          <a:lstStyle/>
          <a:p>
            <a:r>
              <a:rPr lang="ru-RU" sz="2800" dirty="0"/>
              <a:t>Инвентаризация. Осуществление контроля использования моющих и чистящих </a:t>
            </a:r>
            <a:r>
              <a:rPr sz="2800"/>
              <a:t>средств</a:t>
            </a:r>
            <a:r>
              <a:rPr sz="2800">
                <a:cs typeface="Times New Roman" pitchFamily="18" charset="0"/>
              </a:rPr>
              <a:t> Отеля «Троя»</a:t>
            </a:r>
            <a:r>
              <a:rPr sz="2800"/>
              <a:t> </a:t>
            </a:r>
            <a:endParaRPr lang="ru-RU" sz="2800" dirty="0"/>
          </a:p>
        </p:txBody>
      </p:sp>
      <p:sp>
        <p:nvSpPr>
          <p:cNvPr id="3" name="Прямоугольник 2"/>
          <p:cNvSpPr/>
          <p:nvPr/>
        </p:nvSpPr>
        <p:spPr>
          <a:xfrm>
            <a:off x="417478" y="1780367"/>
            <a:ext cx="9756000" cy="5124480"/>
          </a:xfrm>
          <a:prstGeom prst="rect">
            <a:avLst/>
          </a:prstGeom>
        </p:spPr>
        <p:txBody>
          <a:bodyPr wrap="square">
            <a:spAutoFit/>
          </a:bodyPr>
          <a:lstStyle/>
          <a:p>
            <a:pPr algn="ctr"/>
            <a:r>
              <a:rPr lang="ru-RU" sz="1700" dirty="0">
                <a:latin typeface="Times New Roman" pitchFamily="18" charset="0"/>
                <a:cs typeface="Times New Roman" pitchFamily="18" charset="0"/>
              </a:rPr>
              <a:t>Контроль использования моющих и чистящих средств, инвентаря и оборудования в </a:t>
            </a:r>
            <a:r>
              <a:rPr lang="ru-RU" sz="1600" dirty="0">
                <a:latin typeface="Times New Roman" pitchFamily="18" charset="0"/>
                <a:cs typeface="Times New Roman" pitchFamily="18" charset="0"/>
              </a:rPr>
              <a:t>отеле «Троя» </a:t>
            </a:r>
            <a:r>
              <a:rPr lang="ru-RU" sz="1700" dirty="0">
                <a:latin typeface="Times New Roman" pitchFamily="18" charset="0"/>
                <a:cs typeface="Times New Roman" pitchFamily="18" charset="0"/>
              </a:rPr>
              <a:t> включает в себя разработку и соблюдение норм расхода этих ресурсов. </a:t>
            </a:r>
          </a:p>
          <a:p>
            <a:pPr algn="ctr"/>
            <a:r>
              <a:rPr lang="ru-RU" sz="1700" dirty="0">
                <a:latin typeface="Times New Roman" pitchFamily="18" charset="0"/>
                <a:cs typeface="Times New Roman" pitchFamily="18" charset="0"/>
              </a:rPr>
              <a:t>Нормы в </a:t>
            </a:r>
            <a:r>
              <a:rPr lang="ru-RU" sz="1600" dirty="0">
                <a:latin typeface="Times New Roman" pitchFamily="18" charset="0"/>
                <a:cs typeface="Times New Roman" pitchFamily="18" charset="0"/>
              </a:rPr>
              <a:t>отеле «Троя» </a:t>
            </a:r>
            <a:r>
              <a:rPr lang="ru-RU" sz="1700" dirty="0">
                <a:latin typeface="Times New Roman" pitchFamily="18" charset="0"/>
                <a:cs typeface="Times New Roman" pitchFamily="18" charset="0"/>
              </a:rPr>
              <a:t>определяют опытным путём, то есть устанавливают их согласно расходу средств за определённый период. Чем больше период, тем точнее можно определить расход. </a:t>
            </a:r>
          </a:p>
          <a:p>
            <a:pPr algn="ctr"/>
            <a:r>
              <a:rPr lang="ru-RU" sz="1700" dirty="0">
                <a:latin typeface="Times New Roman" pitchFamily="18" charset="0"/>
                <a:cs typeface="Times New Roman" pitchFamily="18" charset="0"/>
              </a:rPr>
              <a:t>Некоторые нормы расхода чистящих средств (на примере гелеобразного универсального чистящего состава, расход на 1 месяц):</a:t>
            </a:r>
          </a:p>
          <a:p>
            <a:pPr algn="ctr"/>
            <a:r>
              <a:rPr lang="ru-RU" sz="1700" dirty="0">
                <a:latin typeface="Times New Roman" pitchFamily="18" charset="0"/>
                <a:cs typeface="Times New Roman" pitchFamily="18" charset="0"/>
              </a:rPr>
              <a:t>пол из плитки в санузле — 40 мл на 10 м²;</a:t>
            </a:r>
          </a:p>
          <a:p>
            <a:pPr algn="ctr"/>
            <a:r>
              <a:rPr lang="ru-RU" sz="1700" dirty="0">
                <a:latin typeface="Times New Roman" pitchFamily="18" charset="0"/>
                <a:cs typeface="Times New Roman" pitchFamily="18" charset="0"/>
              </a:rPr>
              <a:t>пол в других помещениях — 20 мл на 10 м²;</a:t>
            </a:r>
          </a:p>
          <a:p>
            <a:pPr algn="ctr"/>
            <a:r>
              <a:rPr lang="ru-RU" sz="1700" dirty="0">
                <a:latin typeface="Times New Roman" pitchFamily="18" charset="0"/>
                <a:cs typeface="Times New Roman" pitchFamily="18" charset="0"/>
              </a:rPr>
              <a:t>стены из плитки в санузле — 30 мл на 10 м²;</a:t>
            </a:r>
          </a:p>
          <a:p>
            <a:pPr algn="ctr"/>
            <a:r>
              <a:rPr lang="ru-RU" sz="1700" dirty="0">
                <a:latin typeface="Times New Roman" pitchFamily="18" charset="0"/>
                <a:cs typeface="Times New Roman" pitchFamily="18" charset="0"/>
              </a:rPr>
              <a:t>раковина — 15 мл чистящего и 4 мл дезинфицирующего средства;</a:t>
            </a:r>
          </a:p>
          <a:p>
            <a:pPr algn="ctr"/>
            <a:r>
              <a:rPr lang="ru-RU" sz="1700" dirty="0">
                <a:latin typeface="Times New Roman" pitchFamily="18" charset="0"/>
                <a:cs typeface="Times New Roman" pitchFamily="18" charset="0"/>
              </a:rPr>
              <a:t>унитаз — 30 мл моющего и 4 мл дезинфицирующего.</a:t>
            </a:r>
          </a:p>
          <a:p>
            <a:pPr algn="ctr"/>
            <a:r>
              <a:rPr lang="ru-RU" sz="1700" dirty="0">
                <a:latin typeface="Times New Roman" pitchFamily="18" charset="0"/>
                <a:cs typeface="Times New Roman" pitchFamily="18" charset="0"/>
              </a:rPr>
              <a:t> Некоторые нормы расхода моющих средств в</a:t>
            </a:r>
            <a:r>
              <a:rPr lang="ru-RU" sz="1600" dirty="0">
                <a:latin typeface="Times New Roman" pitchFamily="18" charset="0"/>
                <a:cs typeface="Times New Roman" pitchFamily="18" charset="0"/>
              </a:rPr>
              <a:t> отеле «Троя»</a:t>
            </a:r>
            <a:r>
              <a:rPr lang="ru-RU" sz="1700" dirty="0">
                <a:latin typeface="Times New Roman" pitchFamily="18" charset="0"/>
                <a:cs typeface="Times New Roman" pitchFamily="18" charset="0"/>
              </a:rPr>
              <a:t>:</a:t>
            </a:r>
          </a:p>
          <a:p>
            <a:pPr algn="ctr"/>
            <a:r>
              <a:rPr lang="ru-RU" sz="1700" dirty="0">
                <a:latin typeface="Times New Roman" pitchFamily="18" charset="0"/>
                <a:cs typeface="Times New Roman" pitchFamily="18" charset="0"/>
              </a:rPr>
              <a:t>для полов из линолеума — 300 г тряпки для пола и 150 мл универсального моющего средства на 100 м²;</a:t>
            </a:r>
          </a:p>
          <a:p>
            <a:pPr algn="ctr"/>
            <a:r>
              <a:rPr lang="ru-RU" sz="1700" dirty="0">
                <a:latin typeface="Times New Roman" pitchFamily="18" charset="0"/>
                <a:cs typeface="Times New Roman" pitchFamily="18" charset="0"/>
              </a:rPr>
              <a:t>для паркетных полов — 300 г тряпки для пола и 150 мл универсального моющего средства на 100 м²;</a:t>
            </a:r>
          </a:p>
          <a:p>
            <a:pPr algn="ctr"/>
            <a:r>
              <a:rPr lang="ru-RU" sz="1700" dirty="0">
                <a:latin typeface="Times New Roman" pitchFamily="18" charset="0"/>
                <a:cs typeface="Times New Roman" pitchFamily="18" charset="0"/>
              </a:rPr>
              <a:t>для </a:t>
            </a:r>
            <a:r>
              <a:rPr lang="ru-RU" sz="1700" dirty="0" err="1">
                <a:latin typeface="Times New Roman" pitchFamily="18" charset="0"/>
                <a:cs typeface="Times New Roman" pitchFamily="18" charset="0"/>
              </a:rPr>
              <a:t>ковролинового</a:t>
            </a:r>
            <a:r>
              <a:rPr lang="ru-RU" sz="1700" dirty="0">
                <a:latin typeface="Times New Roman" pitchFamily="18" charset="0"/>
                <a:cs typeface="Times New Roman" pitchFamily="18" charset="0"/>
              </a:rPr>
              <a:t> покрытия — 500 мл средства для чистки ковровых покрытий на 100 м²;</a:t>
            </a:r>
          </a:p>
          <a:p>
            <a:pPr algn="ctr"/>
            <a:r>
              <a:rPr lang="ru-RU" sz="1700" dirty="0">
                <a:latin typeface="Times New Roman" pitchFamily="18" charset="0"/>
                <a:cs typeface="Times New Roman" pitchFamily="18" charset="0"/>
              </a:rPr>
              <a:t>для полов из мраморной плитки — 400 г тряпки для пола и 400 мл универсального моющего средства на 100 м².</a:t>
            </a:r>
          </a:p>
          <a:p>
            <a:pPr indent="534988" algn="just"/>
            <a:endParaRPr lang="ru-RU" dirty="0"/>
          </a:p>
        </p:txBody>
      </p:sp>
    </p:spTree>
    <p:extLst>
      <p:ext uri="{BB962C8B-B14F-4D97-AF65-F5344CB8AC3E}">
        <p14:creationId xmlns:p14="http://schemas.microsoft.com/office/powerpoint/2010/main" val="375314388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252239"/>
            <a:ext cx="9638563" cy="1163395"/>
          </a:xfrm>
        </p:spPr>
        <p:txBody>
          <a:bodyPr/>
          <a:lstStyle/>
          <a:p>
            <a:r>
              <a:rPr lang="ru-RU" sz="2800" dirty="0"/>
              <a:t>Инвентаризация. Осуществление контроля использования моющих и чистящих </a:t>
            </a:r>
            <a:r>
              <a:rPr sz="2800"/>
              <a:t>средств</a:t>
            </a:r>
            <a:r>
              <a:rPr sz="2800">
                <a:cs typeface="Times New Roman" pitchFamily="18" charset="0"/>
              </a:rPr>
              <a:t> Отеля «Троя»</a:t>
            </a:r>
            <a:r>
              <a:rPr sz="2800"/>
              <a:t> </a:t>
            </a:r>
            <a:endParaRPr lang="ru-RU" sz="2800" dirty="0"/>
          </a:p>
        </p:txBody>
      </p:sp>
      <p:sp>
        <p:nvSpPr>
          <p:cNvPr id="3" name="Прямоугольник 2"/>
          <p:cNvSpPr/>
          <p:nvPr/>
        </p:nvSpPr>
        <p:spPr>
          <a:xfrm>
            <a:off x="560354" y="1708929"/>
            <a:ext cx="9782579" cy="5093702"/>
          </a:xfrm>
          <a:prstGeom prst="rect">
            <a:avLst/>
          </a:prstGeom>
        </p:spPr>
        <p:txBody>
          <a:bodyPr wrap="square">
            <a:spAutoFit/>
          </a:bodyPr>
          <a:lstStyle/>
          <a:p>
            <a:pPr algn="ctr"/>
            <a:r>
              <a:rPr lang="ru-RU" sz="1600" dirty="0">
                <a:latin typeface="Times New Roman" pitchFamily="18" charset="0"/>
                <a:cs typeface="Times New Roman" pitchFamily="18" charset="0"/>
              </a:rPr>
              <a:t>Инвентаризация моющих и чистящих средств в отеле «Троя» позволяет отслеживать запасы и определять потребности в новых поставках. </a:t>
            </a:r>
          </a:p>
          <a:p>
            <a:pPr algn="ctr"/>
            <a:r>
              <a:rPr lang="ru-RU" sz="1600" dirty="0">
                <a:latin typeface="Times New Roman" pitchFamily="18" charset="0"/>
                <a:cs typeface="Times New Roman" pitchFamily="18" charset="0"/>
              </a:rPr>
              <a:t>Рекомендуется в отеле «Троя» проводить её не реже одного раза в месяц. </a:t>
            </a:r>
          </a:p>
          <a:p>
            <a:pPr algn="ctr"/>
            <a:r>
              <a:rPr lang="ru-RU" sz="1600" dirty="0">
                <a:latin typeface="Times New Roman" pitchFamily="18" charset="0"/>
                <a:cs typeface="Times New Roman" pitchFamily="18" charset="0"/>
              </a:rPr>
              <a:t>Некоторые аспекты учёта моющих средств в отеле «Троя» :</a:t>
            </a:r>
          </a:p>
          <a:p>
            <a:pPr algn="ctr"/>
            <a:r>
              <a:rPr lang="ru-RU" sz="1600" dirty="0">
                <a:latin typeface="Times New Roman" pitchFamily="18" charset="0"/>
                <a:cs typeface="Times New Roman" pitchFamily="18" charset="0"/>
              </a:rPr>
              <a:t>Установка стандартов расхода. Для каждой зоны отеля следует определить нормы расхода моющих средств. Они могут зависеть от размера помещения, его загрязнённости, а также частоты уборки.</a:t>
            </a:r>
          </a:p>
          <a:p>
            <a:pPr algn="ctr"/>
            <a:r>
              <a:rPr lang="ru-RU" sz="1600" dirty="0">
                <a:latin typeface="Times New Roman" pitchFamily="18" charset="0"/>
                <a:cs typeface="Times New Roman" pitchFamily="18" charset="0"/>
              </a:rPr>
              <a:t>Учёт расхода по категориям уборки. Например, по общим зонам (коридоры, холлы, рестораны), номерам (различные типы номеров, включая люксы и стандартные) и сервисам (прачечная, бар, кухня). Такое распределение помогает выявить участки с чрезмерными расходами и оптимизировать их.</a:t>
            </a:r>
          </a:p>
          <a:p>
            <a:pPr algn="ctr"/>
            <a:r>
              <a:rPr lang="ru-RU" sz="1600" dirty="0">
                <a:latin typeface="Times New Roman" pitchFamily="18" charset="0"/>
                <a:cs typeface="Times New Roman" pitchFamily="18" charset="0"/>
              </a:rPr>
              <a:t>Использование программного обеспечения. Оно позволяет отслеживать движение моющих средств в реальном времени, генерировать отчёты о расходах по категориям и времени, помогать планировать закупки с учётом прогнозируемого расхода.</a:t>
            </a:r>
          </a:p>
          <a:p>
            <a:pPr algn="ctr"/>
            <a:r>
              <a:rPr lang="ru-RU" sz="1600" dirty="0">
                <a:latin typeface="Times New Roman" pitchFamily="18" charset="0"/>
                <a:cs typeface="Times New Roman" pitchFamily="18" charset="0"/>
              </a:rPr>
              <a:t>Контроль и анализ данных о расходах в отеле «Троя». Это помогает выявить тенденции и оптимизировать закупки. Например, если заметен высокий расход в определённых зонах отеля, может потребоваться корректировка обучающих программ для персонала или пересмотр стандартов уборки.</a:t>
            </a:r>
          </a:p>
          <a:p>
            <a:pPr algn="ctr"/>
            <a:r>
              <a:rPr lang="ru-RU" sz="1600" dirty="0">
                <a:latin typeface="Times New Roman" pitchFamily="18" charset="0"/>
                <a:cs typeface="Times New Roman" pitchFamily="18" charset="0"/>
              </a:rPr>
              <a:t>Обучение персонала в отеле «Троя». Сотрудники, занимающиеся уборкой и обслуживанием, должны быть обучены правильному использованию моющих средств.</a:t>
            </a:r>
          </a:p>
          <a:p>
            <a:pPr algn="ctr"/>
            <a:r>
              <a:rPr lang="ru-RU" sz="1600" dirty="0">
                <a:latin typeface="Times New Roman" pitchFamily="18" charset="0"/>
                <a:cs typeface="Times New Roman" pitchFamily="18" charset="0"/>
              </a:rPr>
              <a:t>Формирование отчётности в отеле «Троя». Например, ежемесячной или квартальной. Это позволяет получать чёткую картину о затратах и принимать обоснованные решения по оптимизации расходов.</a:t>
            </a:r>
          </a:p>
          <a:p>
            <a:pPr indent="534988" algn="just"/>
            <a:endParaRPr lang="ru-RU" dirty="0"/>
          </a:p>
        </p:txBody>
      </p:sp>
    </p:spTree>
    <p:extLst>
      <p:ext uri="{BB962C8B-B14F-4D97-AF65-F5344CB8AC3E}">
        <p14:creationId xmlns:p14="http://schemas.microsoft.com/office/powerpoint/2010/main" val="375314388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27896" y="468263"/>
            <a:ext cx="9638563" cy="775597"/>
          </a:xfrm>
        </p:spPr>
        <p:txBody>
          <a:bodyPr/>
          <a:lstStyle/>
          <a:p>
            <a:r>
              <a:rPr lang="ru-RU" sz="2800" dirty="0"/>
              <a:t>Технология работы с жалобами </a:t>
            </a:r>
            <a:r>
              <a:rPr sz="2800"/>
              <a:t>гостей </a:t>
            </a:r>
            <a:br>
              <a:rPr sz="2800"/>
            </a:br>
            <a:r>
              <a:rPr sz="2800">
                <a:cs typeface="Times New Roman" pitchFamily="18" charset="0"/>
              </a:rPr>
              <a:t>Отеля «Троя»</a:t>
            </a:r>
            <a:r>
              <a:rPr sz="2800"/>
              <a:t> </a:t>
            </a:r>
            <a:endParaRPr lang="ru-RU" sz="2800" dirty="0"/>
          </a:p>
        </p:txBody>
      </p:sp>
      <p:sp>
        <p:nvSpPr>
          <p:cNvPr id="3" name="Прямоугольник 2"/>
          <p:cNvSpPr/>
          <p:nvPr/>
        </p:nvSpPr>
        <p:spPr>
          <a:xfrm>
            <a:off x="455889" y="1731455"/>
            <a:ext cx="9782579" cy="5355312"/>
          </a:xfrm>
          <a:prstGeom prst="rect">
            <a:avLst/>
          </a:prstGeom>
        </p:spPr>
        <p:txBody>
          <a:bodyPr wrap="square">
            <a:spAutoFit/>
          </a:bodyPr>
          <a:lstStyle/>
          <a:p>
            <a:pPr algn="ctr"/>
            <a:r>
              <a:rPr lang="ru-RU" dirty="0">
                <a:latin typeface="Times New Roman" pitchFamily="18" charset="0"/>
                <a:cs typeface="Times New Roman" pitchFamily="18" charset="0"/>
              </a:rPr>
              <a:t>Жалобы, претензии и предложения гостей в</a:t>
            </a:r>
            <a:r>
              <a:rPr lang="ru-RU" sz="2400" dirty="0">
                <a:latin typeface="Times New Roman" pitchFamily="18" charset="0"/>
                <a:cs typeface="Times New Roman" pitchFamily="18" charset="0"/>
              </a:rPr>
              <a:t> отеле «Троя» </a:t>
            </a:r>
            <a:r>
              <a:rPr lang="ru-RU" dirty="0">
                <a:latin typeface="Times New Roman" pitchFamily="18" charset="0"/>
                <a:cs typeface="Times New Roman" pitchFamily="18" charset="0"/>
              </a:rPr>
              <a:t>могут поступать в разных формах: по телефону, в виде записей в журналах (книга отзывов) и письменных обращений на имя руководства отеля. </a:t>
            </a:r>
          </a:p>
          <a:p>
            <a:pPr algn="ctr"/>
            <a:r>
              <a:rPr lang="ru-RU" dirty="0">
                <a:latin typeface="Times New Roman" pitchFamily="18" charset="0"/>
                <a:cs typeface="Times New Roman" pitchFamily="18" charset="0"/>
              </a:rPr>
              <a:t>В журнал регистрации жалоб и претензий в</a:t>
            </a:r>
            <a:r>
              <a:rPr lang="ru-RU" sz="2400" dirty="0">
                <a:latin typeface="Times New Roman" pitchFamily="18" charset="0"/>
                <a:cs typeface="Times New Roman" pitchFamily="18" charset="0"/>
              </a:rPr>
              <a:t> отеле «Троя» </a:t>
            </a:r>
            <a:r>
              <a:rPr lang="ru-RU" dirty="0">
                <a:latin typeface="Times New Roman" pitchFamily="18" charset="0"/>
                <a:cs typeface="Times New Roman" pitchFamily="18" charset="0"/>
              </a:rPr>
              <a:t>следует заносить следующую информацию:</a:t>
            </a:r>
          </a:p>
          <a:p>
            <a:pPr algn="ctr"/>
            <a:r>
              <a:rPr lang="ru-RU" dirty="0">
                <a:latin typeface="Times New Roman" pitchFamily="18" charset="0"/>
                <a:cs typeface="Times New Roman" pitchFamily="18" charset="0"/>
              </a:rPr>
              <a:t>Сведения о заявителе: фамилия, имя, страна, фирма.</a:t>
            </a:r>
          </a:p>
          <a:p>
            <a:pPr algn="ctr"/>
            <a:r>
              <a:rPr lang="ru-RU" dirty="0">
                <a:latin typeface="Times New Roman" pitchFamily="18" charset="0"/>
                <a:cs typeface="Times New Roman" pitchFamily="18" charset="0"/>
              </a:rPr>
              <a:t>Время обращения.</a:t>
            </a:r>
          </a:p>
          <a:p>
            <a:pPr algn="ctr"/>
            <a:r>
              <a:rPr lang="ru-RU" dirty="0">
                <a:latin typeface="Times New Roman" pitchFamily="18" charset="0"/>
                <a:cs typeface="Times New Roman" pitchFamily="18" charset="0"/>
              </a:rPr>
              <a:t>Краткое изложение жалобы.</a:t>
            </a:r>
          </a:p>
          <a:p>
            <a:pPr algn="ctr"/>
            <a:r>
              <a:rPr lang="ru-RU" dirty="0">
                <a:latin typeface="Times New Roman" pitchFamily="18" charset="0"/>
                <a:cs typeface="Times New Roman" pitchFamily="18" charset="0"/>
              </a:rPr>
              <a:t>Принятые меры, время отдачи распоряжения (если приходится обращаться в несколько служб или к нескольким исполнителям).</a:t>
            </a:r>
          </a:p>
          <a:p>
            <a:pPr algn="ctr"/>
            <a:r>
              <a:rPr lang="ru-RU" dirty="0">
                <a:latin typeface="Times New Roman" pitchFamily="18" charset="0"/>
                <a:cs typeface="Times New Roman" pitchFamily="18" charset="0"/>
              </a:rPr>
              <a:t>Отметка об исполнении распоряжения с указанием времени.</a:t>
            </a:r>
          </a:p>
          <a:p>
            <a:pPr algn="ctr"/>
            <a:r>
              <a:rPr lang="ru-RU" dirty="0">
                <a:latin typeface="Times New Roman" pitchFamily="18" charset="0"/>
                <a:cs typeface="Times New Roman" pitchFamily="18" charset="0"/>
              </a:rPr>
              <a:t>Отметка о сообщении гостю, о результатах принятых мер с указанием времени сообщения.</a:t>
            </a:r>
          </a:p>
          <a:p>
            <a:pPr algn="ctr"/>
            <a:r>
              <a:rPr lang="ru-RU" dirty="0">
                <a:latin typeface="Times New Roman" pitchFamily="18" charset="0"/>
                <a:cs typeface="Times New Roman" pitchFamily="18" charset="0"/>
              </a:rPr>
              <a:t>Фамилия, имя и должность сотрудника, принявшего жалобу.</a:t>
            </a:r>
          </a:p>
          <a:p>
            <a:pPr algn="ctr"/>
            <a:r>
              <a:rPr lang="ru-RU" dirty="0">
                <a:latin typeface="Times New Roman" pitchFamily="18" charset="0"/>
                <a:cs typeface="Times New Roman" pitchFamily="18" charset="0"/>
              </a:rPr>
              <a:t>Подпись (виза) руководителя подразделения.</a:t>
            </a:r>
          </a:p>
          <a:p>
            <a:pPr indent="534988" algn="just"/>
            <a:endParaRPr lang="ru-RU" dirty="0"/>
          </a:p>
        </p:txBody>
      </p:sp>
    </p:spTree>
    <p:extLst>
      <p:ext uri="{BB962C8B-B14F-4D97-AF65-F5344CB8AC3E}">
        <p14:creationId xmlns:p14="http://schemas.microsoft.com/office/powerpoint/2010/main" val="297623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27896" y="468263"/>
            <a:ext cx="9638563" cy="775597"/>
          </a:xfrm>
        </p:spPr>
        <p:txBody>
          <a:bodyPr/>
          <a:lstStyle/>
          <a:p>
            <a:r>
              <a:rPr lang="ru-RU" sz="2800" dirty="0"/>
              <a:t>Технология работы с жалобами </a:t>
            </a:r>
            <a:r>
              <a:rPr sz="2800"/>
              <a:t>гостей</a:t>
            </a:r>
            <a:br>
              <a:rPr sz="2800"/>
            </a:br>
            <a:r>
              <a:rPr sz="2800">
                <a:cs typeface="Times New Roman" pitchFamily="18" charset="0"/>
              </a:rPr>
              <a:t>Отеля «Троя»</a:t>
            </a:r>
            <a:r>
              <a:rPr sz="2800"/>
              <a:t> </a:t>
            </a:r>
            <a:endParaRPr lang="ru-RU" sz="2800" dirty="0"/>
          </a:p>
        </p:txBody>
      </p:sp>
      <p:sp>
        <p:nvSpPr>
          <p:cNvPr id="3" name="Прямоугольник 2"/>
          <p:cNvSpPr/>
          <p:nvPr/>
        </p:nvSpPr>
        <p:spPr>
          <a:xfrm>
            <a:off x="274602" y="1708929"/>
            <a:ext cx="9782579" cy="5247590"/>
          </a:xfrm>
          <a:prstGeom prst="rect">
            <a:avLst/>
          </a:prstGeom>
        </p:spPr>
        <p:txBody>
          <a:bodyPr wrap="square">
            <a:spAutoFit/>
          </a:bodyPr>
          <a:lstStyle/>
          <a:p>
            <a:pPr algn="ctr"/>
            <a:r>
              <a:rPr lang="ru-RU" sz="1600" u="sng" dirty="0">
                <a:latin typeface="Times New Roman" pitchFamily="18" charset="0"/>
                <a:cs typeface="Times New Roman" pitchFamily="18" charset="0"/>
              </a:rPr>
              <a:t>Объективные причины</a:t>
            </a:r>
            <a:r>
              <a:rPr lang="ru-RU" sz="1600" b="1" u="sng" dirty="0"/>
              <a:t> </a:t>
            </a:r>
            <a:r>
              <a:rPr lang="ru-RU" sz="1600" u="sng" dirty="0">
                <a:latin typeface="Times New Roman" pitchFamily="18" charset="0"/>
                <a:cs typeface="Times New Roman" pitchFamily="18" charset="0"/>
              </a:rPr>
              <a:t>возникновения жалоб в</a:t>
            </a:r>
            <a:r>
              <a:rPr lang="ru-RU" sz="1800" u="sng" dirty="0">
                <a:latin typeface="Times New Roman" pitchFamily="18" charset="0"/>
                <a:cs typeface="Times New Roman" pitchFamily="18" charset="0"/>
              </a:rPr>
              <a:t> отеле «Троя» </a:t>
            </a:r>
            <a:r>
              <a:rPr lang="ru-RU" sz="1600" u="sng" dirty="0">
                <a:latin typeface="Times New Roman" pitchFamily="18" charset="0"/>
                <a:cs typeface="Times New Roman" pitchFamily="18" charset="0"/>
              </a:rPr>
              <a:t>:</a:t>
            </a:r>
          </a:p>
          <a:p>
            <a:pPr algn="ctr"/>
            <a:r>
              <a:rPr lang="ru-RU" sz="1600" dirty="0">
                <a:latin typeface="Times New Roman" pitchFamily="18" charset="0"/>
                <a:cs typeface="Times New Roman" pitchFamily="18" charset="0"/>
              </a:rPr>
              <a:t>Некачественная уборка. Грязные номера могут вызвать недовольство гостей.</a:t>
            </a:r>
          </a:p>
          <a:p>
            <a:pPr algn="ctr"/>
            <a:r>
              <a:rPr lang="ru-RU" sz="1600" dirty="0">
                <a:latin typeface="Times New Roman" pitchFamily="18" charset="0"/>
                <a:cs typeface="Times New Roman" pitchFamily="18" charset="0"/>
              </a:rPr>
              <a:t>Неудобно расположенные розетки или их недостаточное количество. Если в номере всего две розетки, которые расположены в неудобных местах, это будет раздражать гостей.</a:t>
            </a:r>
          </a:p>
          <a:p>
            <a:pPr algn="ctr"/>
            <a:r>
              <a:rPr lang="ru-RU" sz="1600" dirty="0">
                <a:latin typeface="Times New Roman" pitchFamily="18" charset="0"/>
                <a:cs typeface="Times New Roman" pitchFamily="18" charset="0"/>
              </a:rPr>
              <a:t>Отсутствие </a:t>
            </a:r>
            <a:r>
              <a:rPr lang="ru-RU" sz="1600" dirty="0" err="1">
                <a:latin typeface="Times New Roman" pitchFamily="18" charset="0"/>
                <a:cs typeface="Times New Roman" pitchFamily="18" charset="0"/>
              </a:rPr>
              <a:t>климат-контроля</a:t>
            </a:r>
            <a:r>
              <a:rPr lang="ru-RU" sz="1600" dirty="0">
                <a:latin typeface="Times New Roman" pitchFamily="18" charset="0"/>
                <a:cs typeface="Times New Roman" pitchFamily="18" charset="0"/>
              </a:rPr>
              <a:t> в номере или невозможность открыть окна для проветривания. Некомфортная температура в номере, которую невозможно отрегулировать, может провоцировать жалобы.</a:t>
            </a:r>
          </a:p>
          <a:p>
            <a:pPr algn="ctr"/>
            <a:r>
              <a:rPr lang="ru-RU" sz="1600" dirty="0">
                <a:latin typeface="Times New Roman" pitchFamily="18" charset="0"/>
                <a:cs typeface="Times New Roman" pitchFamily="18" charset="0"/>
              </a:rPr>
              <a:t>Медленный интернет. Отсутствие возможности быть на связи или свободно выходить в интернет волнует большинство гостей.</a:t>
            </a:r>
          </a:p>
          <a:p>
            <a:pPr algn="ctr"/>
            <a:r>
              <a:rPr lang="ru-RU" sz="1600" dirty="0">
                <a:latin typeface="Times New Roman" pitchFamily="18" charset="0"/>
                <a:cs typeface="Times New Roman" pitchFamily="18" charset="0"/>
              </a:rPr>
              <a:t>Дополнительные сборы за услуги. Если гостям выставляют счёт за услугу, которую они ожидали получить бесплатно, это вызовет возмущение.</a:t>
            </a:r>
          </a:p>
          <a:p>
            <a:pPr algn="ctr"/>
            <a:r>
              <a:rPr lang="ru-RU" sz="1600" dirty="0">
                <a:latin typeface="Times New Roman" pitchFamily="18" charset="0"/>
                <a:cs typeface="Times New Roman" pitchFamily="18" charset="0"/>
              </a:rPr>
              <a:t> </a:t>
            </a:r>
            <a:r>
              <a:rPr lang="ru-RU" sz="1600" u="sng" dirty="0">
                <a:latin typeface="Times New Roman" pitchFamily="18" charset="0"/>
                <a:cs typeface="Times New Roman" pitchFamily="18" charset="0"/>
              </a:rPr>
              <a:t>Субъективные причины возникновения жалоб в отеле «Троя» :</a:t>
            </a:r>
          </a:p>
          <a:p>
            <a:pPr algn="ctr"/>
            <a:r>
              <a:rPr lang="ru-RU" sz="1600" dirty="0">
                <a:latin typeface="Times New Roman" pitchFamily="18" charset="0"/>
                <a:cs typeface="Times New Roman" pitchFamily="18" charset="0"/>
              </a:rPr>
              <a:t>Невкусная еда. Чтобы избежать негативных отзывов, важно предусмотреть разнообразное меню.</a:t>
            </a:r>
          </a:p>
          <a:p>
            <a:pPr algn="ctr"/>
            <a:r>
              <a:rPr lang="ru-RU" sz="1600" dirty="0">
                <a:latin typeface="Times New Roman" pitchFamily="18" charset="0"/>
                <a:cs typeface="Times New Roman" pitchFamily="18" charset="0"/>
              </a:rPr>
              <a:t>Неудобные подушки. Для решения таких жалоб можно положить несколько запасных подушек в шкафу каждого номера.</a:t>
            </a:r>
          </a:p>
          <a:p>
            <a:pPr algn="ctr"/>
            <a:r>
              <a:rPr lang="ru-RU" sz="1600" dirty="0">
                <a:latin typeface="Times New Roman" pitchFamily="18" charset="0"/>
                <a:cs typeface="Times New Roman" pitchFamily="18" charset="0"/>
              </a:rPr>
              <a:t>Слышимость. У каждого свой уровень чувствительности к звукам, но если в номерах совсем нет звукоизоляции, это мало кому понравится.</a:t>
            </a:r>
          </a:p>
          <a:p>
            <a:pPr algn="ctr"/>
            <a:r>
              <a:rPr lang="ru-RU" sz="1600" dirty="0">
                <a:latin typeface="Times New Roman" pitchFamily="18" charset="0"/>
                <a:cs typeface="Times New Roman" pitchFamily="18" charset="0"/>
              </a:rPr>
              <a:t>Плохое освещение номеров. В каждом номере должно быть несколько уровней освещения — яркое для чтения, приглушённое ночное и так далее.</a:t>
            </a:r>
          </a:p>
          <a:p>
            <a:pPr algn="ctr"/>
            <a:r>
              <a:rPr lang="ru-RU" sz="1600" dirty="0">
                <a:latin typeface="Times New Roman" pitchFamily="18" charset="0"/>
                <a:cs typeface="Times New Roman" pitchFamily="18" charset="0"/>
              </a:rPr>
              <a:t>Запахи в номере. Стоит отслеживать чистоту каждого номера и отсутствие посторонних запахов.</a:t>
            </a:r>
          </a:p>
          <a:p>
            <a:pPr indent="534988" algn="just"/>
            <a:endParaRPr lang="ru-RU" dirty="0"/>
          </a:p>
        </p:txBody>
      </p:sp>
      <p:pic>
        <p:nvPicPr>
          <p:cNvPr id="4" name="Рисунок 3">
            <a:extLst>
              <a:ext uri="{FF2B5EF4-FFF2-40B4-BE49-F238E27FC236}">
                <a16:creationId xmlns:a16="http://schemas.microsoft.com/office/drawing/2014/main" id="{ACB4907D-8BDD-4096-B42C-301351A5F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2976230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27896" y="468263"/>
            <a:ext cx="9638563" cy="775597"/>
          </a:xfrm>
        </p:spPr>
        <p:txBody>
          <a:bodyPr/>
          <a:lstStyle/>
          <a:p>
            <a:r>
              <a:rPr lang="ru-RU" sz="2800" dirty="0"/>
              <a:t>Технология работы с жалобами </a:t>
            </a:r>
            <a:r>
              <a:rPr sz="2800"/>
              <a:t>гостей</a:t>
            </a:r>
            <a:r>
              <a:rPr sz="2800">
                <a:cs typeface="Times New Roman" pitchFamily="18" charset="0"/>
              </a:rPr>
              <a:t> </a:t>
            </a:r>
            <a:br>
              <a:rPr sz="2800">
                <a:cs typeface="Times New Roman" pitchFamily="18" charset="0"/>
              </a:rPr>
            </a:br>
            <a:r>
              <a:rPr sz="2800">
                <a:cs typeface="Times New Roman" pitchFamily="18" charset="0"/>
              </a:rPr>
              <a:t>Отеля «Троя»</a:t>
            </a:r>
            <a:r>
              <a:rPr sz="2800"/>
              <a:t> </a:t>
            </a:r>
            <a:endParaRPr lang="ru-RU" sz="2800" dirty="0"/>
          </a:p>
        </p:txBody>
      </p:sp>
      <p:sp>
        <p:nvSpPr>
          <p:cNvPr id="3" name="Прямоугольник 2"/>
          <p:cNvSpPr/>
          <p:nvPr/>
        </p:nvSpPr>
        <p:spPr>
          <a:xfrm>
            <a:off x="455889" y="1731455"/>
            <a:ext cx="9782579" cy="5401479"/>
          </a:xfrm>
          <a:prstGeom prst="rect">
            <a:avLst/>
          </a:prstGeom>
        </p:spPr>
        <p:txBody>
          <a:bodyPr wrap="square">
            <a:spAutoFit/>
          </a:bodyPr>
          <a:lstStyle/>
          <a:p>
            <a:pPr algn="ctr"/>
            <a:r>
              <a:rPr lang="ru-RU" sz="1800" dirty="0">
                <a:latin typeface="Times New Roman" pitchFamily="18" charset="0"/>
                <a:cs typeface="Times New Roman" pitchFamily="18" charset="0"/>
              </a:rPr>
              <a:t>1. Если разрешение жалобы выходит за рамки полномочий работника отеля «Троя», то он должен немедленно сообщить о жалобе своему руководителю, получить у него указания по её разрешению, проинформировать гостя о принимаемых мерах и назвать конкретный срок решения проблемы. Важно убедиться, что гость удовлетворён отношением к его жалобе и согласен со сроком её разрешения. </a:t>
            </a:r>
          </a:p>
          <a:p>
            <a:pPr algn="ctr"/>
            <a:r>
              <a:rPr lang="ru-RU" sz="1800" dirty="0">
                <a:latin typeface="Times New Roman" pitchFamily="18" charset="0"/>
                <a:cs typeface="Times New Roman" pitchFamily="18" charset="0"/>
              </a:rPr>
              <a:t>2. Если в силу уважительных причин жалоба гостя не может быть удовлетворена, руководитель службы должен лично извиниться перед гостем и разъяснить ему причины. В наиболее сложных случаях в улаживании конфликта должен принимать участие руководитель более высокого уровня, который приносит извинения гостю от имени руководства отеля. </a:t>
            </a:r>
          </a:p>
          <a:p>
            <a:pPr algn="ctr"/>
            <a:r>
              <a:rPr lang="ru-RU" sz="1800" dirty="0">
                <a:latin typeface="Times New Roman" pitchFamily="18" charset="0"/>
                <a:cs typeface="Times New Roman" pitchFamily="18" charset="0"/>
              </a:rPr>
              <a:t>3. Если о жалобе стало известно после отъезда гостя, следует сообщить руководителю подразделения и принять меры по их устранению. Затем связаться с клиентом, подтвердить получение жалобы и проинформировать о принятых мерах. В течение десяти дней необходимо возместить понесённый клиентом ущерб. В любом случае клиенту направляют извинения в письменном виде за подписью руководителя отеля. </a:t>
            </a:r>
          </a:p>
          <a:p>
            <a:pPr algn="ctr"/>
            <a:r>
              <a:rPr lang="ru-RU" sz="1800" dirty="0">
                <a:latin typeface="Times New Roman" pitchFamily="18" charset="0"/>
                <a:cs typeface="Times New Roman" pitchFamily="18" charset="0"/>
              </a:rPr>
              <a:t>4. Если в результате рассмотрения жалобы она признана необоснованной, ответ должен содержать аргументы, способные убедить заявителя в его неправоте. В таких случаях, если имеется возможность, рекомендуется лично встретиться с заявителем для улаживания конфликта. </a:t>
            </a:r>
          </a:p>
          <a:p>
            <a:pPr indent="534988" algn="just"/>
            <a:endParaRPr lang="ru-RU" dirty="0"/>
          </a:p>
        </p:txBody>
      </p:sp>
      <p:pic>
        <p:nvPicPr>
          <p:cNvPr id="4" name="Рисунок 3">
            <a:extLst>
              <a:ext uri="{FF2B5EF4-FFF2-40B4-BE49-F238E27FC236}">
                <a16:creationId xmlns:a16="http://schemas.microsoft.com/office/drawing/2014/main" id="{1A3908F8-4560-4F69-AC69-206505ECE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297623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17611" y="324247"/>
            <a:ext cx="9638563" cy="1163395"/>
          </a:xfrm>
        </p:spPr>
        <p:txBody>
          <a:bodyPr/>
          <a:lstStyle/>
          <a:p>
            <a:r>
              <a:rPr lang="ru-RU" sz="2800" dirty="0"/>
              <a:t>Заполнение документов по соответствию выполненных работ стандартам качества </a:t>
            </a:r>
            <a:r>
              <a:rPr sz="2800"/>
              <a:t>в</a:t>
            </a:r>
            <a:r>
              <a:rPr sz="2800">
                <a:cs typeface="Times New Roman" pitchFamily="18" charset="0"/>
              </a:rPr>
              <a:t> Отеле «Троя»</a:t>
            </a:r>
            <a:r>
              <a:rPr sz="2800"/>
              <a:t> </a:t>
            </a:r>
            <a:endParaRPr lang="ru-RU" sz="2800" dirty="0"/>
          </a:p>
        </p:txBody>
      </p:sp>
      <p:sp>
        <p:nvSpPr>
          <p:cNvPr id="3" name="Прямоугольник 2"/>
          <p:cNvSpPr/>
          <p:nvPr/>
        </p:nvSpPr>
        <p:spPr>
          <a:xfrm>
            <a:off x="492727" y="1836415"/>
            <a:ext cx="9782579" cy="4570482"/>
          </a:xfrm>
          <a:prstGeom prst="rect">
            <a:avLst/>
          </a:prstGeom>
        </p:spPr>
        <p:txBody>
          <a:bodyPr wrap="square">
            <a:spAutoFit/>
          </a:bodyPr>
          <a:lstStyle/>
          <a:p>
            <a:pPr algn="ctr"/>
            <a:r>
              <a:rPr lang="ru-RU" sz="1800" dirty="0">
                <a:latin typeface="Times New Roman" pitchFamily="18" charset="0"/>
                <a:cs typeface="Times New Roman" pitchFamily="18" charset="0"/>
              </a:rPr>
              <a:t>Внутрифирменные стандарты обслуживания гостей в отеле «Троя» - это правила и нормы, которые отражают политику, концепцию и корпоративную культуру отеля «Троя»  </a:t>
            </a:r>
          </a:p>
          <a:p>
            <a:pPr algn="ctr"/>
            <a:r>
              <a:rPr lang="ru-RU" sz="1800" dirty="0">
                <a:latin typeface="Times New Roman" pitchFamily="18" charset="0"/>
                <a:cs typeface="Times New Roman" pitchFamily="18" charset="0"/>
              </a:rPr>
              <a:t>Внутрифирменные стандарты в отеле «Троя» :</a:t>
            </a:r>
          </a:p>
          <a:p>
            <a:pPr algn="ctr"/>
            <a:r>
              <a:rPr lang="ru-RU" sz="1800" dirty="0">
                <a:latin typeface="Times New Roman" pitchFamily="18" charset="0"/>
                <a:cs typeface="Times New Roman" pitchFamily="18" charset="0"/>
              </a:rPr>
              <a:t>Внешний вид и правила поведения сотрудников. Работники  должны одеваться единообразно, носить </a:t>
            </a:r>
            <a:r>
              <a:rPr lang="ru-RU" sz="1800" dirty="0" err="1">
                <a:latin typeface="Times New Roman" pitchFamily="18" charset="0"/>
                <a:cs typeface="Times New Roman" pitchFamily="18" charset="0"/>
              </a:rPr>
              <a:t>бейджи</a:t>
            </a:r>
            <a:r>
              <a:rPr lang="ru-RU" sz="1800" dirty="0">
                <a:latin typeface="Times New Roman" pitchFamily="18" charset="0"/>
                <a:cs typeface="Times New Roman" pitchFamily="18" charset="0"/>
              </a:rPr>
              <a:t> с именами, следить за прической, не использовать чрезмерное количество ювелирных украшений или </a:t>
            </a:r>
            <a:r>
              <a:rPr lang="ru-RU" sz="1800" dirty="0" err="1">
                <a:latin typeface="Times New Roman" pitchFamily="18" charset="0"/>
                <a:cs typeface="Times New Roman" pitchFamily="18" charset="0"/>
              </a:rPr>
              <a:t>парфюма</a:t>
            </a:r>
            <a:r>
              <a:rPr lang="ru-RU" sz="1800" dirty="0">
                <a:latin typeface="Times New Roman" pitchFamily="18" charset="0"/>
                <a:cs typeface="Times New Roman" pitchFamily="18" charset="0"/>
              </a:rPr>
              <a:t> с резким запахом.</a:t>
            </a:r>
          </a:p>
          <a:p>
            <a:pPr algn="ctr"/>
            <a:r>
              <a:rPr lang="ru-RU" sz="1800" dirty="0">
                <a:latin typeface="Times New Roman" pitchFamily="18" charset="0"/>
                <a:cs typeface="Times New Roman" pitchFamily="18" charset="0"/>
              </a:rPr>
              <a:t>Общение с гостями. Диалог начинается со зрительного контакта, в диалоге сохраняется неизменная вежливость и уважительность. Во многих отелях требуется знание как минимум одного иностранного языка.</a:t>
            </a:r>
          </a:p>
          <a:p>
            <a:pPr algn="ctr"/>
            <a:r>
              <a:rPr lang="ru-RU" sz="1800" dirty="0">
                <a:latin typeface="Times New Roman" pitchFamily="18" charset="0"/>
                <a:cs typeface="Times New Roman" pitchFamily="18" charset="0"/>
              </a:rPr>
              <a:t>Уборка номеров. Стандарты регулируют её проведение по </a:t>
            </a:r>
            <a:r>
              <a:rPr lang="ru-RU" sz="1800" dirty="0" err="1">
                <a:latin typeface="Times New Roman" pitchFamily="18" charset="0"/>
                <a:cs typeface="Times New Roman" pitchFamily="18" charset="0"/>
              </a:rPr>
              <a:t>чек-листу</a:t>
            </a:r>
            <a:r>
              <a:rPr lang="ru-RU" sz="1800" dirty="0">
                <a:latin typeface="Times New Roman" pitchFamily="18" charset="0"/>
                <a:cs typeface="Times New Roman" pitchFamily="18" charset="0"/>
              </a:rPr>
              <a:t> вплоть до последовательности действий: начать с ванной комнаты, затем перейти в спальню и т. д..</a:t>
            </a:r>
          </a:p>
          <a:p>
            <a:pPr algn="ctr"/>
            <a:r>
              <a:rPr lang="ru-RU" sz="1800" dirty="0">
                <a:latin typeface="Times New Roman" pitchFamily="18" charset="0"/>
                <a:cs typeface="Times New Roman" pitchFamily="18" charset="0"/>
              </a:rPr>
              <a:t>Время выполнения запросов гостей. Например, принести дополнительное полотенце необходимо не позднее, чем через 10 минут после просьбы постояльца, прислать специалиста для исправления любой неисправности — в течение 30 минут.</a:t>
            </a:r>
          </a:p>
          <a:p>
            <a:pPr algn="ctr"/>
            <a:r>
              <a:rPr lang="ru-RU" sz="1800" dirty="0">
                <a:latin typeface="Times New Roman" pitchFamily="18" charset="0"/>
                <a:cs typeface="Times New Roman" pitchFamily="18" charset="0"/>
              </a:rPr>
              <a:t>Время ответа на звонок из номера. На </a:t>
            </a:r>
            <a:r>
              <a:rPr lang="ru-RU" sz="1800" dirty="0" err="1">
                <a:latin typeface="Times New Roman" pitchFamily="18" charset="0"/>
                <a:cs typeface="Times New Roman" pitchFamily="18" charset="0"/>
              </a:rPr>
              <a:t>ресепшен</a:t>
            </a:r>
            <a:r>
              <a:rPr lang="ru-RU" sz="1800" dirty="0">
                <a:latin typeface="Times New Roman" pitchFamily="18" charset="0"/>
                <a:cs typeface="Times New Roman" pitchFamily="18" charset="0"/>
              </a:rPr>
              <a:t> должны снять трубку не позже трёх гудков.</a:t>
            </a:r>
          </a:p>
          <a:p>
            <a:pPr indent="534988"/>
            <a:endParaRPr lang="ru-RU" dirty="0"/>
          </a:p>
        </p:txBody>
      </p:sp>
      <p:pic>
        <p:nvPicPr>
          <p:cNvPr id="4" name="Рисунок 3">
            <a:extLst>
              <a:ext uri="{FF2B5EF4-FFF2-40B4-BE49-F238E27FC236}">
                <a16:creationId xmlns:a16="http://schemas.microsoft.com/office/drawing/2014/main" id="{D17BC380-3B91-432F-8A44-EACFAE4E2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232412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651316"/>
            <a:ext cx="9687193" cy="387798"/>
          </a:xfrm>
        </p:spPr>
        <p:txBody>
          <a:bodyPr/>
          <a:lstStyle/>
          <a:p>
            <a:r>
              <a:rPr lang="ru-RU" sz="2800" dirty="0"/>
              <a:t>Содержание</a:t>
            </a:r>
            <a:endParaRPr lang="ru-RU" sz="2800" b="0" dirty="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17478" y="1566053"/>
            <a:ext cx="10188000" cy="5186035"/>
          </a:xfrm>
          <a:prstGeom prst="rect">
            <a:avLst/>
          </a:prstGeom>
          <a:noFill/>
        </p:spPr>
        <p:txBody>
          <a:bodyPr wrap="square" rtlCol="0">
            <a:spAutoFit/>
          </a:bodyPr>
          <a:lstStyle/>
          <a:p>
            <a:pPr marL="400050" indent="-400050" algn="just">
              <a:buAutoNum type="romanUcPeriod"/>
            </a:pPr>
            <a:r>
              <a:rPr lang="ru-RU" sz="1700" b="1" dirty="0">
                <a:cs typeface="Times New Roman" panose="02020603050405020304" pitchFamily="18" charset="0"/>
              </a:rPr>
              <a:t>Характеристика организационной структуры</a:t>
            </a:r>
            <a:r>
              <a:rPr lang="ru-RU" sz="1800" b="1" dirty="0"/>
              <a:t> </a:t>
            </a:r>
            <a:r>
              <a:rPr lang="ru-RU" sz="1600" b="1" dirty="0"/>
              <a:t>Отеля «Троя» </a:t>
            </a:r>
            <a:endParaRPr lang="ru-RU" sz="1600" b="1" dirty="0">
              <a:cs typeface="Times New Roman" panose="02020603050405020304" pitchFamily="18" charset="0"/>
            </a:endParaRPr>
          </a:p>
          <a:p>
            <a:pPr marL="400050" indent="-400050" algn="just"/>
            <a:r>
              <a:rPr lang="ru-RU" sz="1700" dirty="0">
                <a:cs typeface="Times New Roman" panose="02020603050405020304" pitchFamily="18" charset="0"/>
              </a:rPr>
              <a:t>1.1. </a:t>
            </a:r>
            <a:r>
              <a:rPr lang="ru-RU" sz="1700" dirty="0"/>
              <a:t>Организационная структура управления</a:t>
            </a:r>
            <a:r>
              <a:rPr lang="ru-RU" sz="1600" dirty="0"/>
              <a:t> Отеля «Троя» </a:t>
            </a:r>
            <a:endParaRPr lang="ru-RU" sz="1700" dirty="0"/>
          </a:p>
          <a:p>
            <a:pPr algn="just"/>
            <a:r>
              <a:rPr lang="ru-RU" sz="1700" dirty="0"/>
              <a:t>1.2. Взаимодействие хозяйственной службы со смежными подразделениями</a:t>
            </a:r>
            <a:r>
              <a:rPr lang="ru-RU" sz="1800" dirty="0"/>
              <a:t> </a:t>
            </a:r>
            <a:r>
              <a:rPr lang="ru-RU" sz="1600" dirty="0"/>
              <a:t>Отеля «Троя» </a:t>
            </a:r>
          </a:p>
          <a:p>
            <a:pPr algn="just"/>
            <a:r>
              <a:rPr lang="en-US" sz="1700" b="1" dirty="0">
                <a:cs typeface="Times New Roman" panose="02020603050405020304" pitchFamily="18" charset="0"/>
              </a:rPr>
              <a:t>II.</a:t>
            </a:r>
            <a:r>
              <a:rPr lang="ru-RU" sz="1700" b="1" dirty="0">
                <a:cs typeface="Times New Roman" panose="02020603050405020304" pitchFamily="18" charset="0"/>
              </a:rPr>
              <a:t> Сбор информации об объекте практики и анализ содержания источников </a:t>
            </a:r>
            <a:endParaRPr lang="ru-RU" sz="1700" dirty="0">
              <a:cs typeface="Times New Roman" panose="02020603050405020304" pitchFamily="18" charset="0"/>
            </a:endParaRPr>
          </a:p>
          <a:p>
            <a:pPr algn="just"/>
            <a:r>
              <a:rPr lang="ru-RU" sz="1700" dirty="0">
                <a:cs typeface="Times New Roman" panose="02020603050405020304" pitchFamily="18" charset="0"/>
              </a:rPr>
              <a:t>2.1. Организация п</a:t>
            </a:r>
            <a:r>
              <a:rPr lang="ru-RU" sz="1700" dirty="0"/>
              <a:t>риема и оценки качества уборки номеров, служебных помещений и помещений общего пользования в</a:t>
            </a:r>
            <a:r>
              <a:rPr lang="ru-RU" sz="1800" dirty="0"/>
              <a:t> </a:t>
            </a:r>
            <a:r>
              <a:rPr lang="ru-RU" sz="1600" dirty="0"/>
              <a:t>Отеле «Троя» </a:t>
            </a:r>
          </a:p>
          <a:p>
            <a:pPr algn="just"/>
            <a:r>
              <a:rPr lang="ru-RU" sz="1700" dirty="0">
                <a:cs typeface="Times New Roman" panose="02020603050405020304" pitchFamily="18" charset="0"/>
              </a:rPr>
              <a:t>2.2. </a:t>
            </a:r>
            <a:r>
              <a:rPr lang="ru-RU" sz="1700" dirty="0"/>
              <a:t>Оформление бланков заказов и квитанций на оказание дополнительных услуг</a:t>
            </a:r>
            <a:r>
              <a:rPr lang="ru-RU" sz="1800" dirty="0"/>
              <a:t> </a:t>
            </a:r>
            <a:r>
              <a:rPr lang="ru-RU" sz="1600" dirty="0"/>
              <a:t>Отеля «Троя» </a:t>
            </a:r>
            <a:endParaRPr lang="ru-RU" sz="1600" dirty="0">
              <a:cs typeface="Times New Roman" panose="02020603050405020304" pitchFamily="18" charset="0"/>
            </a:endParaRPr>
          </a:p>
          <a:p>
            <a:pPr algn="just"/>
            <a:r>
              <a:rPr lang="ru-RU" sz="1700" dirty="0">
                <a:cs typeface="Times New Roman" panose="02020603050405020304" pitchFamily="18" charset="0"/>
              </a:rPr>
              <a:t>2.3. </a:t>
            </a:r>
            <a:r>
              <a:rPr lang="ru-RU" sz="1700" dirty="0"/>
              <a:t>Осуществление контроля использования моющих и чистящих средств, инвентаря, оборудования в </a:t>
            </a:r>
            <a:r>
              <a:rPr lang="ru-RU" sz="1600" dirty="0"/>
              <a:t>Отеле «Троя» </a:t>
            </a:r>
          </a:p>
          <a:p>
            <a:pPr algn="just"/>
            <a:r>
              <a:rPr lang="en-US" sz="1700" b="1" dirty="0">
                <a:cs typeface="Times New Roman" panose="02020603050405020304" pitchFamily="18" charset="0"/>
              </a:rPr>
              <a:t>III. </a:t>
            </a:r>
            <a:r>
              <a:rPr lang="ru-RU" sz="1700" b="1" dirty="0">
                <a:cs typeface="Times New Roman" panose="02020603050405020304" pitchFamily="18" charset="0"/>
              </a:rPr>
              <a:t>Экспериментально-практическая работа. Приобретение необходимых умений и практического опыта работы по специальности в рамках освоения ВД 3. Организация и контроль текущей деятельности работников службы обслуживания и эксплуатации номерного фонда</a:t>
            </a:r>
            <a:endParaRPr lang="en-US" sz="1700" b="1" dirty="0">
              <a:cs typeface="Times New Roman" panose="02020603050405020304" pitchFamily="18" charset="0"/>
            </a:endParaRPr>
          </a:p>
          <a:p>
            <a:pPr algn="just"/>
            <a:r>
              <a:rPr lang="ru-RU" sz="1700" dirty="0"/>
              <a:t>3.1. Технология работы с жалобами гостей</a:t>
            </a:r>
            <a:r>
              <a:rPr lang="ru-RU" sz="1600" dirty="0"/>
              <a:t> в Отеле «Троя» </a:t>
            </a:r>
            <a:endParaRPr lang="ru-RU" sz="1700" dirty="0"/>
          </a:p>
          <a:p>
            <a:pPr algn="just"/>
            <a:r>
              <a:rPr lang="ru-RU" sz="1700" dirty="0"/>
              <a:t>3.2. Оформление документов по соответствию выполненных работ стандартам качества</a:t>
            </a:r>
            <a:r>
              <a:rPr lang="ru-RU" sz="1800" dirty="0"/>
              <a:t> в </a:t>
            </a:r>
            <a:r>
              <a:rPr lang="ru-RU" sz="1600" dirty="0"/>
              <a:t>Отеле «Троя» </a:t>
            </a:r>
          </a:p>
          <a:p>
            <a:pPr algn="just"/>
            <a:r>
              <a:rPr lang="ru-RU" sz="1700" dirty="0"/>
              <a:t>3.3. Проведение инструктажа персонала службы и обучающих занятий в </a:t>
            </a:r>
            <a:r>
              <a:rPr lang="ru-RU" sz="1800" dirty="0"/>
              <a:t> </a:t>
            </a:r>
            <a:r>
              <a:rPr lang="ru-RU" sz="1600" dirty="0"/>
              <a:t>Отеле «Троя» </a:t>
            </a:r>
          </a:p>
          <a:p>
            <a:pPr algn="just"/>
            <a:r>
              <a:rPr lang="en-US" sz="1700" b="1" dirty="0">
                <a:cs typeface="Times New Roman" panose="02020603050405020304" pitchFamily="18" charset="0"/>
              </a:rPr>
              <a:t>IV. </a:t>
            </a:r>
            <a:r>
              <a:rPr lang="ru-RU" sz="1700" b="1" dirty="0">
                <a:cs typeface="Times New Roman" panose="02020603050405020304" pitchFamily="18" charset="0"/>
              </a:rPr>
              <a:t>Обработка и систематизация полученного фактического материала</a:t>
            </a:r>
          </a:p>
          <a:p>
            <a:r>
              <a:rPr lang="ru-RU" sz="1700" dirty="0"/>
              <a:t>4.1. Предложения по совершенствованию обслуживания и предоставлению дополнительного сервиса в</a:t>
            </a:r>
            <a:r>
              <a:rPr lang="ru-RU" sz="1600" dirty="0"/>
              <a:t> Отеле «Троя» </a:t>
            </a:r>
            <a:endParaRPr lang="ru-RU" sz="1700" dirty="0"/>
          </a:p>
          <a:p>
            <a:endParaRPr lang="ru-RU" dirty="0"/>
          </a:p>
        </p:txBody>
      </p:sp>
      <p:pic>
        <p:nvPicPr>
          <p:cNvPr id="4" name="Рисунок 3">
            <a:extLst>
              <a:ext uri="{FF2B5EF4-FFF2-40B4-BE49-F238E27FC236}">
                <a16:creationId xmlns:a16="http://schemas.microsoft.com/office/drawing/2014/main" id="{86036D53-19FB-45A2-B2DD-A7962AD239FD}"/>
              </a:ext>
            </a:extLst>
          </p:cNvPr>
          <p:cNvPicPr>
            <a:picLocks noChangeAspect="1"/>
          </p:cNvPicPr>
          <p:nvPr/>
        </p:nvPicPr>
        <p:blipFill>
          <a:blip r:embed="rId2"/>
          <a:stretch>
            <a:fillRect/>
          </a:stretch>
        </p:blipFill>
        <p:spPr>
          <a:xfrm>
            <a:off x="1359570" y="189776"/>
            <a:ext cx="7974259" cy="7181710"/>
          </a:xfrm>
          <a:prstGeom prst="rect">
            <a:avLst/>
          </a:prstGeom>
        </p:spPr>
      </p:pic>
    </p:spTree>
    <p:extLst>
      <p:ext uri="{BB962C8B-B14F-4D97-AF65-F5344CB8AC3E}">
        <p14:creationId xmlns:p14="http://schemas.microsoft.com/office/powerpoint/2010/main" val="2320564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17611" y="324247"/>
            <a:ext cx="9638563" cy="1163395"/>
          </a:xfrm>
        </p:spPr>
        <p:txBody>
          <a:bodyPr/>
          <a:lstStyle/>
          <a:p>
            <a:r>
              <a:rPr lang="ru-RU" sz="2800" dirty="0"/>
              <a:t>Заполнение документов по соответствию выполненных работ стандартам качества </a:t>
            </a:r>
            <a:r>
              <a:rPr sz="2800"/>
              <a:t>в</a:t>
            </a:r>
            <a:r>
              <a:rPr sz="2800">
                <a:cs typeface="Times New Roman" pitchFamily="18" charset="0"/>
              </a:rPr>
              <a:t> Отеле «Троя»</a:t>
            </a:r>
            <a:r>
              <a:rPr sz="2800"/>
              <a:t> </a:t>
            </a:r>
            <a:endParaRPr lang="ru-RU" sz="2800" dirty="0"/>
          </a:p>
        </p:txBody>
      </p:sp>
      <p:sp>
        <p:nvSpPr>
          <p:cNvPr id="3" name="Прямоугольник 2"/>
          <p:cNvSpPr/>
          <p:nvPr/>
        </p:nvSpPr>
        <p:spPr>
          <a:xfrm>
            <a:off x="488916" y="1780367"/>
            <a:ext cx="9782579" cy="5124480"/>
          </a:xfrm>
          <a:prstGeom prst="rect">
            <a:avLst/>
          </a:prstGeom>
        </p:spPr>
        <p:txBody>
          <a:bodyPr wrap="square">
            <a:spAutoFit/>
          </a:bodyPr>
          <a:lstStyle/>
          <a:p>
            <a:pPr algn="ctr"/>
            <a:r>
              <a:rPr lang="ru-RU" sz="1800" dirty="0">
                <a:latin typeface="Times New Roman" pitchFamily="18" charset="0"/>
                <a:cs typeface="Times New Roman" pitchFamily="18" charset="0"/>
              </a:rPr>
              <a:t>Документы в отеле «Троя» , которые используются для контроля соответствия выполненных работ стандартам качества в гостинице:</a:t>
            </a:r>
          </a:p>
          <a:p>
            <a:pPr algn="ctr"/>
            <a:r>
              <a:rPr lang="ru-RU" sz="1800" dirty="0">
                <a:latin typeface="Times New Roman" pitchFamily="18" charset="0"/>
                <a:cs typeface="Times New Roman" pitchFamily="18" charset="0"/>
              </a:rPr>
              <a:t>«Политика в области качества». Основной исходный документ, в котором руководство заявляет о своих целях, задачах и обязательствах в области качества предоставляемых услуг.</a:t>
            </a:r>
          </a:p>
          <a:p>
            <a:pPr algn="ctr"/>
            <a:r>
              <a:rPr lang="ru-RU" sz="1800" dirty="0">
                <a:latin typeface="Times New Roman" pitchFamily="18" charset="0"/>
                <a:cs typeface="Times New Roman" pitchFamily="18" charset="0"/>
              </a:rPr>
              <a:t>«Паспорт отеля «Троя» ». </a:t>
            </a:r>
            <a:r>
              <a:rPr lang="ru-RU" sz="1800" dirty="0" err="1">
                <a:latin typeface="Times New Roman" pitchFamily="18" charset="0"/>
                <a:cs typeface="Times New Roman" pitchFamily="18" charset="0"/>
              </a:rPr>
              <a:t>Внутригостиничный</a:t>
            </a:r>
            <a:r>
              <a:rPr lang="ru-RU" sz="1800" dirty="0">
                <a:latin typeface="Times New Roman" pitchFamily="18" charset="0"/>
                <a:cs typeface="Times New Roman" pitchFamily="18" charset="0"/>
              </a:rPr>
              <a:t> (корпоративный) стандарт, в котором описываются технические характеристики гостиницы и сроки проведения ремонтно-восстановительных работ.</a:t>
            </a:r>
          </a:p>
          <a:p>
            <a:pPr algn="ctr"/>
            <a:r>
              <a:rPr lang="ru-RU" sz="1800" dirty="0">
                <a:latin typeface="Times New Roman" pitchFamily="18" charset="0"/>
                <a:cs typeface="Times New Roman" pitchFamily="18" charset="0"/>
              </a:rPr>
              <a:t>«Руководство по качеству». В документе даётся описание организации и процедур, используемых в системе качества для реализации выработанной политики в области качества.</a:t>
            </a:r>
          </a:p>
          <a:p>
            <a:pPr algn="ctr"/>
            <a:r>
              <a:rPr lang="ru-RU" sz="1800" dirty="0">
                <a:latin typeface="Times New Roman" pitchFamily="18" charset="0"/>
                <a:cs typeface="Times New Roman" pitchFamily="18" charset="0"/>
              </a:rPr>
              <a:t>«Типовые рабочие процедуры». В них содержится описание нормативных требований по составу, содержанию и порядку выполнения работ, по взаимодействию подразделений и служб в ходе их выполнения, а также временные нормативы.</a:t>
            </a:r>
          </a:p>
          <a:p>
            <a:pPr algn="ctr"/>
            <a:r>
              <a:rPr lang="ru-RU" sz="1800" dirty="0">
                <a:latin typeface="Times New Roman" pitchFamily="18" charset="0"/>
                <a:cs typeface="Times New Roman" pitchFamily="18" charset="0"/>
              </a:rPr>
              <a:t>«Рабочие инструкции». Конкретные методики выполнения работ, имеющие силу внутренних стандартов или являющиеся таковыми официально (уборка номера, сервировка стола, подготовка конференц-зала и т. д.).</a:t>
            </a:r>
          </a:p>
          <a:p>
            <a:pPr algn="ctr"/>
            <a:r>
              <a:rPr lang="ru-RU" sz="1800" dirty="0">
                <a:latin typeface="Times New Roman" pitchFamily="18" charset="0"/>
                <a:cs typeface="Times New Roman" pitchFamily="18" charset="0"/>
              </a:rPr>
              <a:t>«Протоколы качества». Содержат информацию о степени достижения целей в области качества, об уровне удовлетворённости или неудовлетворённости заказчика услугой и другие данные.</a:t>
            </a:r>
          </a:p>
          <a:p>
            <a:pPr indent="534988"/>
            <a:endParaRPr lang="ru-RU" dirty="0"/>
          </a:p>
        </p:txBody>
      </p:sp>
      <p:pic>
        <p:nvPicPr>
          <p:cNvPr id="4" name="Рисунок 3">
            <a:extLst>
              <a:ext uri="{FF2B5EF4-FFF2-40B4-BE49-F238E27FC236}">
                <a16:creationId xmlns:a16="http://schemas.microsoft.com/office/drawing/2014/main" id="{2E01DDF2-0EF0-4E3D-B868-051B8AD55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232412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17611" y="324247"/>
            <a:ext cx="9638563" cy="1163395"/>
          </a:xfrm>
        </p:spPr>
        <p:txBody>
          <a:bodyPr/>
          <a:lstStyle/>
          <a:p>
            <a:r>
              <a:rPr lang="ru-RU" sz="2800" dirty="0"/>
              <a:t>Заполнение документов по соответствию выполненных работ стандартам качества </a:t>
            </a:r>
            <a:r>
              <a:rPr sz="2800"/>
              <a:t>в</a:t>
            </a:r>
            <a:r>
              <a:rPr sz="2800">
                <a:cs typeface="Times New Roman" pitchFamily="18" charset="0"/>
              </a:rPr>
              <a:t> Отеле «Троя»</a:t>
            </a:r>
            <a:r>
              <a:rPr sz="2800"/>
              <a:t> </a:t>
            </a:r>
            <a:endParaRPr lang="ru-RU" sz="2800" dirty="0"/>
          </a:p>
        </p:txBody>
      </p:sp>
      <p:sp>
        <p:nvSpPr>
          <p:cNvPr id="3" name="Прямоугольник 2"/>
          <p:cNvSpPr/>
          <p:nvPr/>
        </p:nvSpPr>
        <p:spPr>
          <a:xfrm>
            <a:off x="492727" y="1836415"/>
            <a:ext cx="9782579" cy="4847481"/>
          </a:xfrm>
          <a:prstGeom prst="rect">
            <a:avLst/>
          </a:prstGeom>
        </p:spPr>
        <p:txBody>
          <a:bodyPr wrap="square">
            <a:spAutoFit/>
          </a:bodyPr>
          <a:lstStyle/>
          <a:p>
            <a:pPr algn="ctr"/>
            <a:r>
              <a:rPr lang="ru-RU" sz="1800" dirty="0">
                <a:latin typeface="Times New Roman" pitchFamily="18" charset="0"/>
                <a:cs typeface="Times New Roman" pitchFamily="18" charset="0"/>
              </a:rPr>
              <a:t>В структуре политики в области качества  в отеле «Троя» выделяют следующие обязательные смысловые блоки:</a:t>
            </a:r>
          </a:p>
          <a:p>
            <a:pPr algn="ctr"/>
            <a:r>
              <a:rPr lang="ru-RU" sz="1800" dirty="0">
                <a:latin typeface="Times New Roman" pitchFamily="18" charset="0"/>
                <a:cs typeface="Times New Roman" pitchFamily="18" charset="0"/>
              </a:rPr>
              <a:t>Формулировка основной цели  отеля «Троя»  в области качества, например: постоянное повышение удовлетворённости потребителей, выход на зарубежные рынки в роли надёжного поставщика услуг и т. п..</a:t>
            </a:r>
          </a:p>
          <a:p>
            <a:pPr algn="ctr"/>
            <a:r>
              <a:rPr lang="ru-RU" sz="1800" dirty="0">
                <a:latin typeface="Times New Roman" pitchFamily="18" charset="0"/>
                <a:cs typeface="Times New Roman" pitchFamily="18" charset="0"/>
              </a:rPr>
              <a:t>Перечень обязательств, которые берёт на себя руководство отеля «Троя» для обеспечения качества предоставляемых услуг или продукции, в том числе: непрерывное совершенствование системы управления, бизнес-процессов, повышение квалификации работников и др..</a:t>
            </a:r>
          </a:p>
          <a:p>
            <a:pPr algn="ctr"/>
            <a:r>
              <a:rPr lang="ru-RU" sz="1800" dirty="0">
                <a:latin typeface="Times New Roman" pitchFamily="18" charset="0"/>
                <a:cs typeface="Times New Roman" pitchFamily="18" charset="0"/>
              </a:rPr>
              <a:t>Основные принципы, на которых основывается политика отеля «Троя» в области качества (способы достижения целей в области качества), среди которых: лидерство руководства, осуществление деятельности с соблюдением требований законодательства и установленных норм, внедрение новых технологий и т. д..</a:t>
            </a:r>
          </a:p>
          <a:p>
            <a:pPr algn="ctr"/>
            <a:r>
              <a:rPr lang="ru-RU" sz="1800" dirty="0">
                <a:latin typeface="Times New Roman" pitchFamily="18" charset="0"/>
                <a:cs typeface="Times New Roman" pitchFamily="18" charset="0"/>
              </a:rPr>
              <a:t> Принципы и идеи в политике в области качества следует излагать кратко, доступным для понимания языком. Объём текста должен быть таким, чтобы его можно было разместить на одном листе. Для лучшего восприятия можно использовать графические методы: увеличенные интервалы между абзацами, выделение ключевых слов и предложений, например, цветом</a:t>
            </a:r>
          </a:p>
          <a:p>
            <a:pPr indent="534988"/>
            <a:endParaRPr lang="ru-RU" dirty="0"/>
          </a:p>
        </p:txBody>
      </p:sp>
    </p:spTree>
    <p:extLst>
      <p:ext uri="{BB962C8B-B14F-4D97-AF65-F5344CB8AC3E}">
        <p14:creationId xmlns:p14="http://schemas.microsoft.com/office/powerpoint/2010/main" val="232412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17611" y="324247"/>
            <a:ext cx="9638563" cy="1163395"/>
          </a:xfrm>
        </p:spPr>
        <p:txBody>
          <a:bodyPr/>
          <a:lstStyle/>
          <a:p>
            <a:r>
              <a:rPr lang="ru-RU" sz="2800" dirty="0"/>
              <a:t>Заполнение документов по соответствию выполненных работ стандартам качества </a:t>
            </a:r>
            <a:r>
              <a:rPr sz="2800"/>
              <a:t>в</a:t>
            </a:r>
            <a:r>
              <a:rPr sz="2800">
                <a:cs typeface="Times New Roman" pitchFamily="18" charset="0"/>
              </a:rPr>
              <a:t> Отеле «Троя»</a:t>
            </a:r>
            <a:r>
              <a:rPr sz="2800"/>
              <a:t> </a:t>
            </a:r>
            <a:endParaRPr lang="ru-RU" sz="2800" dirty="0"/>
          </a:p>
        </p:txBody>
      </p:sp>
      <p:pic>
        <p:nvPicPr>
          <p:cNvPr id="4" name="Рисунок 3" descr="Picture background"/>
          <p:cNvPicPr/>
          <p:nvPr/>
        </p:nvPicPr>
        <p:blipFill>
          <a:blip r:embed="rId2"/>
          <a:srcRect/>
          <a:stretch>
            <a:fillRect/>
          </a:stretch>
        </p:blipFill>
        <p:spPr bwMode="auto">
          <a:xfrm>
            <a:off x="1274734" y="1637491"/>
            <a:ext cx="7308000" cy="5436000"/>
          </a:xfrm>
          <a:prstGeom prst="rect">
            <a:avLst/>
          </a:prstGeom>
          <a:noFill/>
          <a:ln w="9525">
            <a:noFill/>
            <a:miter lim="800000"/>
            <a:headEnd/>
            <a:tailEnd/>
          </a:ln>
        </p:spPr>
      </p:pic>
    </p:spTree>
    <p:extLst>
      <p:ext uri="{BB962C8B-B14F-4D97-AF65-F5344CB8AC3E}">
        <p14:creationId xmlns:p14="http://schemas.microsoft.com/office/powerpoint/2010/main" val="2324124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8916" y="1728897"/>
            <a:ext cx="9792000" cy="5339923"/>
          </a:xfrm>
          <a:prstGeom prst="rect">
            <a:avLst/>
          </a:prstGeom>
        </p:spPr>
        <p:txBody>
          <a:bodyPr wrap="square">
            <a:spAutoFit/>
          </a:bodyPr>
          <a:lstStyle/>
          <a:p>
            <a:pPr algn="ctr"/>
            <a:r>
              <a:rPr lang="ru-RU" sz="1600" dirty="0">
                <a:latin typeface="Times New Roman" pitchFamily="18" charset="0"/>
                <a:cs typeface="Times New Roman" pitchFamily="18" charset="0"/>
              </a:rPr>
              <a:t>Проведение инструктажа персонала и обучающих занятий в отеле «Троя»   входит в задачи охраны труда. Обучение должно включать в себя как теоретические знания, так и практические навыки, например оказание первой помощи и правильное использование средств индивидуальной защиты. </a:t>
            </a:r>
          </a:p>
          <a:p>
            <a:pPr algn="ctr"/>
            <a:r>
              <a:rPr lang="ru-RU" sz="1600" dirty="0">
                <a:latin typeface="Times New Roman" pitchFamily="18" charset="0"/>
                <a:cs typeface="Times New Roman" pitchFamily="18" charset="0"/>
              </a:rPr>
              <a:t>Первичный инструктаж. Проводится при приёме на работу или при переводе на новое рабочее место. Включает обучение правилам безопасного поведения и использования средств индивидуальной защиты.</a:t>
            </a:r>
          </a:p>
          <a:p>
            <a:pPr algn="ctr"/>
            <a:r>
              <a:rPr lang="ru-RU" sz="1600" dirty="0">
                <a:latin typeface="Times New Roman" pitchFamily="18" charset="0"/>
                <a:cs typeface="Times New Roman" pitchFamily="18" charset="0"/>
              </a:rPr>
              <a:t>Повторный инструктаж. Регулярное обучение работников по охране труда с целью освежить знания и навыки безопасной работы  в отеле «Троя».</a:t>
            </a:r>
          </a:p>
          <a:p>
            <a:pPr algn="ctr"/>
            <a:r>
              <a:rPr lang="ru-RU" sz="1600" dirty="0">
                <a:latin typeface="Times New Roman" pitchFamily="18" charset="0"/>
                <a:cs typeface="Times New Roman" pitchFamily="18" charset="0"/>
              </a:rPr>
              <a:t>Специальное обучение и проверка знаний. Для работников, занятых на опасных или специфических участках (например, работающих с электрооборудованием), предусмотрены курсы повышения квалификации и проверка знаний требований охраны труда.</a:t>
            </a:r>
          </a:p>
          <a:p>
            <a:pPr algn="ctr"/>
            <a:r>
              <a:rPr lang="ru-RU" sz="1600" dirty="0">
                <a:latin typeface="Times New Roman" pitchFamily="18" charset="0"/>
                <a:cs typeface="Times New Roman" pitchFamily="18" charset="0"/>
              </a:rPr>
              <a:t>Внеплановый инструктаж. Проводится при замене или модернизации производственного оборудования, приспособлений и инструмента, изменении условий и организации труда, при нарушении инструкций по охране труда.</a:t>
            </a:r>
          </a:p>
          <a:p>
            <a:pPr algn="ctr"/>
            <a:r>
              <a:rPr lang="ru-RU" sz="1600" dirty="0">
                <a:latin typeface="Times New Roman" pitchFamily="18" charset="0"/>
                <a:cs typeface="Times New Roman" pitchFamily="18" charset="0"/>
              </a:rPr>
              <a:t> Руководство отеля должно рассказывать сотрудникам о правилах безопасности в гостинице. При этом проводить инструктажи могут только работодатели, которые прошли специальную подготовку в сертифицированных образовательных центрах. </a:t>
            </a:r>
          </a:p>
          <a:p>
            <a:pPr algn="ctr"/>
            <a:r>
              <a:rPr lang="ru-RU" sz="1600" dirty="0">
                <a:latin typeface="Times New Roman" pitchFamily="18" charset="0"/>
                <a:cs typeface="Times New Roman" pitchFamily="18" charset="0"/>
              </a:rPr>
              <a:t>В подготовку персонала входят обязательные программы, которые определены законом, и факультативные курсы для развития управленческих компетенций, расширения знаний и активного участия работников в обеспечении безопасности. Список обязательных образовательных мероприятий для сотрудников можно посмотреть в Постановлении Правительства РФ</a:t>
            </a:r>
          </a:p>
          <a:p>
            <a:pPr indent="715963" algn="just"/>
            <a:endParaRPr lang="ru-RU" dirty="0"/>
          </a:p>
        </p:txBody>
      </p:sp>
      <p:sp>
        <p:nvSpPr>
          <p:cNvPr id="4" name="Заголовок 1">
            <a:extLst>
              <a:ext uri="{FF2B5EF4-FFF2-40B4-BE49-F238E27FC236}">
                <a16:creationId xmlns:a16="http://schemas.microsoft.com/office/drawing/2014/main" id="{0719AA99-22D7-45B3-8069-6E1FEDD93C30}"/>
              </a:ext>
            </a:extLst>
          </p:cNvPr>
          <p:cNvSpPr txBox="1">
            <a:spLocks/>
          </p:cNvSpPr>
          <p:nvPr/>
        </p:nvSpPr>
        <p:spPr>
          <a:xfrm>
            <a:off x="594172" y="324247"/>
            <a:ext cx="9638563" cy="1163395"/>
          </a:xfrm>
          <a:prstGeom prst="rect">
            <a:avLst/>
          </a:prstGeom>
        </p:spPr>
        <p:txBody>
          <a:bodyPr vert="horz" wrap="square" lIns="0" tIns="0" rIns="0" bIns="0" rtlCol="0" anchor="ctr">
            <a:spAutoFit/>
          </a:bodyPr>
          <a:lstStyle>
            <a:lvl1pPr algn="l" defTabSz="782292" rtl="0" eaLnBrk="1" latinLnBrk="0" hangingPunct="1">
              <a:lnSpc>
                <a:spcPct val="90000"/>
              </a:lnSpc>
              <a:spcBef>
                <a:spcPct val="0"/>
              </a:spcBef>
              <a:buNone/>
              <a:defRPr lang="ru-RU" sz="4100" b="1" kern="1200">
                <a:solidFill>
                  <a:srgbClr val="E60000"/>
                </a:solidFill>
                <a:latin typeface="Arial Black" panose="020B0A04020102020204" pitchFamily="34" charset="0"/>
                <a:ea typeface="+mj-ea"/>
                <a:cs typeface="+mj-cs"/>
              </a:defRPr>
            </a:lvl1pPr>
          </a:lstStyle>
          <a:p>
            <a:r>
              <a:rPr lang="ru-RU" sz="2800" dirty="0"/>
              <a:t>Проведение инструктажа персонала хозяйственной службы и обучающих занятий </a:t>
            </a:r>
            <a:r>
              <a:rPr sz="2800"/>
              <a:t>в</a:t>
            </a:r>
            <a:r>
              <a:rPr sz="2800">
                <a:cs typeface="Times New Roman" pitchFamily="18" charset="0"/>
              </a:rPr>
              <a:t> Отеле «Троя»</a:t>
            </a:r>
            <a:r>
              <a:rPr sz="2800"/>
              <a:t> </a:t>
            </a:r>
            <a:endParaRPr lang="ru-RU" sz="2800" dirty="0"/>
          </a:p>
        </p:txBody>
      </p:sp>
    </p:spTree>
    <p:extLst>
      <p:ext uri="{BB962C8B-B14F-4D97-AF65-F5344CB8AC3E}">
        <p14:creationId xmlns:p14="http://schemas.microsoft.com/office/powerpoint/2010/main" val="2255996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719AA99-22D7-45B3-8069-6E1FEDD93C30}"/>
              </a:ext>
            </a:extLst>
          </p:cNvPr>
          <p:cNvSpPr txBox="1">
            <a:spLocks/>
          </p:cNvSpPr>
          <p:nvPr/>
        </p:nvSpPr>
        <p:spPr>
          <a:xfrm>
            <a:off x="594172" y="324247"/>
            <a:ext cx="9638563" cy="1163395"/>
          </a:xfrm>
          <a:prstGeom prst="rect">
            <a:avLst/>
          </a:prstGeom>
        </p:spPr>
        <p:txBody>
          <a:bodyPr vert="horz" wrap="square" lIns="0" tIns="0" rIns="0" bIns="0" rtlCol="0" anchor="ctr">
            <a:spAutoFit/>
          </a:bodyPr>
          <a:lstStyle>
            <a:lvl1pPr algn="l" defTabSz="782292" rtl="0" eaLnBrk="1" latinLnBrk="0" hangingPunct="1">
              <a:lnSpc>
                <a:spcPct val="90000"/>
              </a:lnSpc>
              <a:spcBef>
                <a:spcPct val="0"/>
              </a:spcBef>
              <a:buNone/>
              <a:defRPr lang="ru-RU" sz="4100" b="1" kern="1200">
                <a:solidFill>
                  <a:srgbClr val="E60000"/>
                </a:solidFill>
                <a:latin typeface="Arial Black" panose="020B0A04020102020204" pitchFamily="34" charset="0"/>
                <a:ea typeface="+mj-ea"/>
                <a:cs typeface="+mj-cs"/>
              </a:defRPr>
            </a:lvl1pPr>
          </a:lstStyle>
          <a:p>
            <a:r>
              <a:rPr lang="ru-RU" sz="2800" dirty="0"/>
              <a:t>Проведение инструктажа персонала хозяйственной службы и обучающих занятий </a:t>
            </a:r>
            <a:r>
              <a:rPr sz="2800"/>
              <a:t>в</a:t>
            </a:r>
            <a:r>
              <a:rPr sz="2800">
                <a:cs typeface="Times New Roman" pitchFamily="18" charset="0"/>
              </a:rPr>
              <a:t> Отеле «Троя»</a:t>
            </a:r>
            <a:r>
              <a:rPr sz="2800"/>
              <a:t> </a:t>
            </a:r>
            <a:endParaRPr lang="ru-RU" sz="2800" dirty="0"/>
          </a:p>
        </p:txBody>
      </p:sp>
      <p:pic>
        <p:nvPicPr>
          <p:cNvPr id="5" name="Рисунок 4" descr="Picture background"/>
          <p:cNvPicPr/>
          <p:nvPr/>
        </p:nvPicPr>
        <p:blipFill>
          <a:blip r:embed="rId2"/>
          <a:srcRect t="17442" r="4389" b="10800"/>
          <a:stretch>
            <a:fillRect/>
          </a:stretch>
        </p:blipFill>
        <p:spPr bwMode="auto">
          <a:xfrm>
            <a:off x="1774800" y="1780367"/>
            <a:ext cx="6948000" cy="4932000"/>
          </a:xfrm>
          <a:prstGeom prst="rect">
            <a:avLst/>
          </a:prstGeom>
          <a:noFill/>
          <a:ln w="9525">
            <a:noFill/>
            <a:miter lim="800000"/>
            <a:headEnd/>
            <a:tailEnd/>
          </a:ln>
        </p:spPr>
      </p:pic>
    </p:spTree>
    <p:extLst>
      <p:ext uri="{BB962C8B-B14F-4D97-AF65-F5344CB8AC3E}">
        <p14:creationId xmlns:p14="http://schemas.microsoft.com/office/powerpoint/2010/main" val="2255996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324247"/>
            <a:ext cx="9638563" cy="1163395"/>
          </a:xfrm>
        </p:spPr>
        <p:txBody>
          <a:bodyPr/>
          <a:lstStyle/>
          <a:p>
            <a:r>
              <a:rPr lang="ru-RU" sz="2800" dirty="0"/>
              <a:t>Уборочные материалы, техника, инвентарь, используемые в работе хозяйственной </a:t>
            </a:r>
            <a:r>
              <a:rPr sz="2800"/>
              <a:t>службы</a:t>
            </a:r>
            <a:r>
              <a:rPr sz="2800">
                <a:cs typeface="Times New Roman" pitchFamily="18" charset="0"/>
              </a:rPr>
              <a:t> Отеля «Троя»</a:t>
            </a:r>
            <a:r>
              <a:rPr sz="2800"/>
              <a:t> </a:t>
            </a:r>
            <a:endParaRPr lang="ru-RU" sz="2800" dirty="0"/>
          </a:p>
        </p:txBody>
      </p:sp>
      <p:sp>
        <p:nvSpPr>
          <p:cNvPr id="4" name="Прямоугольник 3"/>
          <p:cNvSpPr/>
          <p:nvPr/>
        </p:nvSpPr>
        <p:spPr>
          <a:xfrm>
            <a:off x="274602" y="2137557"/>
            <a:ext cx="4500000" cy="4293483"/>
          </a:xfrm>
          <a:prstGeom prst="rect">
            <a:avLst/>
          </a:prstGeom>
        </p:spPr>
        <p:txBody>
          <a:bodyPr wrap="square">
            <a:spAutoFit/>
          </a:bodyPr>
          <a:lstStyle/>
          <a:p>
            <a:pPr algn="ctr"/>
            <a:r>
              <a:rPr lang="ru-RU" sz="1800" dirty="0">
                <a:latin typeface="Times New Roman" pitchFamily="18" charset="0"/>
                <a:cs typeface="Times New Roman" pitchFamily="18" charset="0"/>
              </a:rPr>
              <a:t>Уборочные материалы в отеле «Троя»  включают различные средства для очистки поверхностей:</a:t>
            </a:r>
          </a:p>
          <a:p>
            <a:pPr algn="ctr"/>
            <a:r>
              <a:rPr lang="ru-RU" sz="1800" dirty="0">
                <a:latin typeface="Times New Roman" pitchFamily="18" charset="0"/>
                <a:cs typeface="Times New Roman" pitchFamily="18" charset="0"/>
              </a:rPr>
              <a:t>средства для сантехники (раковин и унитазов);</a:t>
            </a:r>
          </a:p>
          <a:p>
            <a:pPr algn="ctr"/>
            <a:r>
              <a:rPr lang="ru-RU" sz="1800" dirty="0">
                <a:latin typeface="Times New Roman" pitchFamily="18" charset="0"/>
                <a:cs typeface="Times New Roman" pitchFamily="18" charset="0"/>
              </a:rPr>
              <a:t>средства для ванной (</a:t>
            </a:r>
            <a:r>
              <a:rPr lang="ru-RU" sz="1800" dirty="0" err="1">
                <a:latin typeface="Times New Roman" pitchFamily="18" charset="0"/>
                <a:cs typeface="Times New Roman" pitchFamily="18" charset="0"/>
              </a:rPr>
              <a:t>спрей</a:t>
            </a:r>
            <a:r>
              <a:rPr lang="ru-RU" sz="1800" dirty="0">
                <a:latin typeface="Times New Roman" pitchFamily="18" charset="0"/>
                <a:cs typeface="Times New Roman" pitchFamily="18" charset="0"/>
              </a:rPr>
              <a:t> для кранов, душевых леек);</a:t>
            </a:r>
          </a:p>
          <a:p>
            <a:pPr algn="ctr"/>
            <a:r>
              <a:rPr lang="ru-RU" sz="1800" dirty="0">
                <a:latin typeface="Times New Roman" pitchFamily="18" charset="0"/>
                <a:cs typeface="Times New Roman" pitchFamily="18" charset="0"/>
              </a:rPr>
              <a:t>средства для мытья полов;</a:t>
            </a:r>
          </a:p>
          <a:p>
            <a:pPr algn="ctr"/>
            <a:r>
              <a:rPr lang="ru-RU" sz="1800" dirty="0">
                <a:latin typeface="Times New Roman" pitchFamily="18" charset="0"/>
                <a:cs typeface="Times New Roman" pitchFamily="18" charset="0"/>
              </a:rPr>
              <a:t>средства для мытья окон и зеркальных поверхностей;</a:t>
            </a:r>
          </a:p>
          <a:p>
            <a:pPr algn="ctr"/>
            <a:r>
              <a:rPr lang="ru-RU" sz="1800" dirty="0">
                <a:latin typeface="Times New Roman" pitchFamily="18" charset="0"/>
                <a:cs typeface="Times New Roman" pitchFamily="18" charset="0"/>
              </a:rPr>
              <a:t>средства для протирки мебели;</a:t>
            </a:r>
          </a:p>
          <a:p>
            <a:pPr algn="ctr"/>
            <a:r>
              <a:rPr lang="ru-RU" sz="1800" dirty="0">
                <a:latin typeface="Times New Roman" pitchFamily="18" charset="0"/>
                <a:cs typeface="Times New Roman" pitchFamily="18" charset="0"/>
              </a:rPr>
              <a:t>средства для удаления посторонних запахов;</a:t>
            </a:r>
          </a:p>
          <a:p>
            <a:pPr algn="ctr"/>
            <a:r>
              <a:rPr lang="ru-RU" sz="1800" dirty="0">
                <a:latin typeface="Times New Roman" pitchFamily="18" charset="0"/>
                <a:cs typeface="Times New Roman" pitchFamily="18" charset="0"/>
              </a:rPr>
              <a:t>средства для удаления пятен.</a:t>
            </a:r>
          </a:p>
          <a:p>
            <a:pPr indent="715963" algn="just">
              <a:spcAft>
                <a:spcPts val="0"/>
              </a:spcAft>
            </a:pPr>
            <a:endParaRPr lang="ru-RU" dirty="0"/>
          </a:p>
        </p:txBody>
      </p:sp>
      <p:pic>
        <p:nvPicPr>
          <p:cNvPr id="5" name="Рисунок 4" descr="Picture background"/>
          <p:cNvPicPr/>
          <p:nvPr/>
        </p:nvPicPr>
        <p:blipFill>
          <a:blip r:embed="rId2"/>
          <a:srcRect/>
          <a:stretch>
            <a:fillRect/>
          </a:stretch>
        </p:blipFill>
        <p:spPr bwMode="auto">
          <a:xfrm>
            <a:off x="4846634" y="1994681"/>
            <a:ext cx="5760000" cy="4644000"/>
          </a:xfrm>
          <a:prstGeom prst="rect">
            <a:avLst/>
          </a:prstGeom>
          <a:noFill/>
          <a:ln w="9525">
            <a:noFill/>
            <a:miter lim="800000"/>
            <a:headEnd/>
            <a:tailEnd/>
          </a:ln>
        </p:spPr>
      </p:pic>
    </p:spTree>
    <p:extLst>
      <p:ext uri="{BB962C8B-B14F-4D97-AF65-F5344CB8AC3E}">
        <p14:creationId xmlns:p14="http://schemas.microsoft.com/office/powerpoint/2010/main" val="1138938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324247"/>
            <a:ext cx="9638563" cy="1163395"/>
          </a:xfrm>
        </p:spPr>
        <p:txBody>
          <a:bodyPr/>
          <a:lstStyle/>
          <a:p>
            <a:r>
              <a:rPr lang="ru-RU" sz="2800" dirty="0"/>
              <a:t>Уборочные материалы, техника, инвентарь, используемые в работе хозяйственной </a:t>
            </a:r>
            <a:r>
              <a:rPr sz="2800"/>
              <a:t>службы</a:t>
            </a:r>
            <a:r>
              <a:rPr sz="2800">
                <a:cs typeface="Times New Roman" pitchFamily="18" charset="0"/>
              </a:rPr>
              <a:t> Отеля «Троя»</a:t>
            </a:r>
            <a:r>
              <a:rPr sz="2800"/>
              <a:t> </a:t>
            </a:r>
            <a:endParaRPr lang="ru-RU" sz="2800" dirty="0"/>
          </a:p>
        </p:txBody>
      </p:sp>
      <p:sp>
        <p:nvSpPr>
          <p:cNvPr id="4" name="Прямоугольник 3"/>
          <p:cNvSpPr/>
          <p:nvPr/>
        </p:nvSpPr>
        <p:spPr>
          <a:xfrm>
            <a:off x="0" y="1851805"/>
            <a:ext cx="5256000" cy="5586145"/>
          </a:xfrm>
          <a:prstGeom prst="rect">
            <a:avLst/>
          </a:prstGeom>
        </p:spPr>
        <p:txBody>
          <a:bodyPr wrap="square">
            <a:spAutoFit/>
          </a:bodyPr>
          <a:lstStyle/>
          <a:p>
            <a:pPr algn="ctr"/>
            <a:r>
              <a:rPr lang="ru-RU" sz="1600" dirty="0">
                <a:latin typeface="Times New Roman" pitchFamily="18" charset="0"/>
                <a:cs typeface="Times New Roman" pitchFamily="18" charset="0"/>
              </a:rPr>
              <a:t>Виды уборочной техники:</a:t>
            </a:r>
          </a:p>
          <a:p>
            <a:pPr algn="ctr"/>
            <a:r>
              <a:rPr lang="ru-RU" sz="1600" dirty="0">
                <a:latin typeface="Times New Roman" pitchFamily="18" charset="0"/>
                <a:cs typeface="Times New Roman" pitchFamily="18" charset="0"/>
              </a:rPr>
              <a:t>Уборочные тележки. Многофункциональные и вместительные, позволяют персоналу эффективно организовать работу.</a:t>
            </a:r>
          </a:p>
          <a:p>
            <a:pPr algn="ctr"/>
            <a:r>
              <a:rPr lang="ru-RU" sz="1600" dirty="0">
                <a:latin typeface="Times New Roman" pitchFamily="18" charset="0"/>
                <a:cs typeface="Times New Roman" pitchFamily="18" charset="0"/>
              </a:rPr>
              <a:t>Профессиональные пылесосы. Обеспечивают качественную очистку поверхностей от пыли и грязи, в том числе и для ковровых покрытий.</a:t>
            </a:r>
          </a:p>
          <a:p>
            <a:pPr algn="ctr"/>
            <a:r>
              <a:rPr lang="ru-RU" sz="1600" dirty="0">
                <a:latin typeface="Times New Roman" pitchFamily="18" charset="0"/>
                <a:cs typeface="Times New Roman" pitchFamily="18" charset="0"/>
              </a:rPr>
              <a:t>Поломоечные машины. Предназначены для эффективной уборки больших площадей, таких как коридоры или лобби отеля.</a:t>
            </a:r>
          </a:p>
          <a:p>
            <a:pPr algn="ctr"/>
            <a:r>
              <a:rPr lang="ru-RU" sz="1600" dirty="0">
                <a:latin typeface="Times New Roman" pitchFamily="18" charset="0"/>
                <a:cs typeface="Times New Roman" pitchFamily="18" charset="0"/>
              </a:rPr>
              <a:t>Пароочистители. Используются для глубокой очистки и дезинфекции без использования химических средств.</a:t>
            </a:r>
          </a:p>
          <a:p>
            <a:pPr algn="ctr"/>
            <a:r>
              <a:rPr lang="ru-RU" sz="1600" dirty="0">
                <a:latin typeface="Times New Roman" pitchFamily="18" charset="0"/>
                <a:cs typeface="Times New Roman" pitchFamily="18" charset="0"/>
              </a:rPr>
              <a:t>Дозаторы для жидкого мыла, </a:t>
            </a:r>
            <a:r>
              <a:rPr lang="ru-RU" sz="1600" dirty="0" err="1">
                <a:latin typeface="Times New Roman" pitchFamily="18" charset="0"/>
                <a:cs typeface="Times New Roman" pitchFamily="18" charset="0"/>
              </a:rPr>
              <a:t>диспенсеры</a:t>
            </a:r>
            <a:r>
              <a:rPr lang="ru-RU" sz="1600" dirty="0">
                <a:latin typeface="Times New Roman" pitchFamily="18" charset="0"/>
                <a:cs typeface="Times New Roman" pitchFamily="18" charset="0"/>
              </a:rPr>
              <a:t> для туалетной бумаги и бумажных полотенец. Необходимые элементы для обеспечения гигиены в санузлах.</a:t>
            </a:r>
          </a:p>
          <a:p>
            <a:pPr algn="ctr"/>
            <a:r>
              <a:rPr lang="ru-RU" sz="1600" dirty="0">
                <a:latin typeface="Times New Roman" pitchFamily="18" charset="0"/>
                <a:cs typeface="Times New Roman" pitchFamily="18" charset="0"/>
              </a:rPr>
              <a:t>Электросушители для рук. Эффективное и гигиеничное средство для сушки рук.</a:t>
            </a:r>
          </a:p>
          <a:p>
            <a:pPr algn="ctr"/>
            <a:r>
              <a:rPr lang="ru-RU" sz="1600" dirty="0">
                <a:latin typeface="Times New Roman" pitchFamily="18" charset="0"/>
                <a:cs typeface="Times New Roman" pitchFamily="18" charset="0"/>
              </a:rPr>
              <a:t>Фены для ванных комнат. Добавляют комфорта в пребывании гостей в отеле.</a:t>
            </a:r>
          </a:p>
          <a:p>
            <a:pPr algn="ctr"/>
            <a:r>
              <a:rPr lang="ru-RU" sz="1600" dirty="0">
                <a:latin typeface="Times New Roman" pitchFamily="18" charset="0"/>
                <a:cs typeface="Times New Roman" pitchFamily="18" charset="0"/>
              </a:rPr>
              <a:t>Урны для мусора. Используются для поддержания чистоты и порядка.</a:t>
            </a:r>
          </a:p>
          <a:p>
            <a:pPr indent="715963" algn="just">
              <a:spcAft>
                <a:spcPts val="0"/>
              </a:spcAft>
            </a:pPr>
            <a:endParaRPr lang="ru-RU" dirty="0"/>
          </a:p>
        </p:txBody>
      </p:sp>
      <p:pic>
        <p:nvPicPr>
          <p:cNvPr id="5" name="Рисунок 4" descr="Picture background"/>
          <p:cNvPicPr/>
          <p:nvPr/>
        </p:nvPicPr>
        <p:blipFill>
          <a:blip r:embed="rId2"/>
          <a:srcRect l="10139" t="19685" r="12464" b="7612"/>
          <a:stretch>
            <a:fillRect/>
          </a:stretch>
        </p:blipFill>
        <p:spPr bwMode="auto">
          <a:xfrm>
            <a:off x="5203824" y="1851805"/>
            <a:ext cx="5400000" cy="4536000"/>
          </a:xfrm>
          <a:prstGeom prst="rect">
            <a:avLst/>
          </a:prstGeom>
          <a:noFill/>
          <a:ln w="9525">
            <a:noFill/>
            <a:miter lim="800000"/>
            <a:headEnd/>
            <a:tailEnd/>
          </a:ln>
        </p:spPr>
      </p:pic>
    </p:spTree>
    <p:extLst>
      <p:ext uri="{BB962C8B-B14F-4D97-AF65-F5344CB8AC3E}">
        <p14:creationId xmlns:p14="http://schemas.microsoft.com/office/powerpoint/2010/main" val="1138938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324247"/>
            <a:ext cx="9638563" cy="1163395"/>
          </a:xfrm>
        </p:spPr>
        <p:txBody>
          <a:bodyPr/>
          <a:lstStyle/>
          <a:p>
            <a:r>
              <a:rPr lang="ru-RU" sz="2800" dirty="0"/>
              <a:t>Уборочные материалы, техника, инвентарь, используемые в работе хозяйственной </a:t>
            </a:r>
            <a:r>
              <a:rPr sz="2800"/>
              <a:t>службы</a:t>
            </a:r>
            <a:r>
              <a:rPr sz="2800">
                <a:cs typeface="Times New Roman" pitchFamily="18" charset="0"/>
              </a:rPr>
              <a:t> Отеля «Троя»</a:t>
            </a:r>
            <a:r>
              <a:rPr sz="2800"/>
              <a:t> </a:t>
            </a:r>
            <a:endParaRPr lang="ru-RU" sz="2800" dirty="0"/>
          </a:p>
        </p:txBody>
      </p:sp>
      <p:sp>
        <p:nvSpPr>
          <p:cNvPr id="3" name="Прямоугольник 2"/>
          <p:cNvSpPr/>
          <p:nvPr/>
        </p:nvSpPr>
        <p:spPr>
          <a:xfrm>
            <a:off x="703230" y="1923243"/>
            <a:ext cx="4176000" cy="4939814"/>
          </a:xfrm>
          <a:prstGeom prst="rect">
            <a:avLst/>
          </a:prstGeom>
        </p:spPr>
        <p:txBody>
          <a:bodyPr wrap="square">
            <a:spAutoFit/>
          </a:bodyPr>
          <a:lstStyle/>
          <a:p>
            <a:pPr algn="ctr"/>
            <a:r>
              <a:rPr lang="ru-RU" dirty="0">
                <a:latin typeface="Times New Roman" pitchFamily="18" charset="0"/>
                <a:cs typeface="Times New Roman" pitchFamily="18" charset="0"/>
              </a:rPr>
              <a:t>Виды уборочного инвентаря:</a:t>
            </a:r>
          </a:p>
          <a:p>
            <a:pPr algn="ctr"/>
            <a:r>
              <a:rPr lang="ru-RU" dirty="0">
                <a:latin typeface="Times New Roman" pitchFamily="18" charset="0"/>
                <a:cs typeface="Times New Roman" pitchFamily="18" charset="0"/>
              </a:rPr>
              <a:t>Салфетки для уборки. Разноцветные (для разных поверхностей).</a:t>
            </a:r>
          </a:p>
          <a:p>
            <a:pPr algn="ctr"/>
            <a:r>
              <a:rPr lang="ru-RU" dirty="0">
                <a:latin typeface="Times New Roman" pitchFamily="18" charset="0"/>
                <a:cs typeface="Times New Roman" pitchFamily="18" charset="0"/>
              </a:rPr>
              <a:t>Губки. Разноцветные (для разных поверхностей).</a:t>
            </a:r>
          </a:p>
          <a:p>
            <a:pPr algn="ctr"/>
            <a:r>
              <a:rPr lang="ru-RU" dirty="0">
                <a:latin typeface="Times New Roman" pitchFamily="18" charset="0"/>
                <a:cs typeface="Times New Roman" pitchFamily="18" charset="0"/>
              </a:rPr>
              <a:t>Щётка для удаления пыли.</a:t>
            </a:r>
          </a:p>
          <a:p>
            <a:pPr algn="ctr"/>
            <a:r>
              <a:rPr lang="ru-RU" dirty="0">
                <a:latin typeface="Times New Roman" pitchFamily="18" charset="0"/>
                <a:cs typeface="Times New Roman" pitchFamily="18" charset="0"/>
              </a:rPr>
              <a:t>Тряпки или </a:t>
            </a:r>
            <a:r>
              <a:rPr lang="ru-RU" dirty="0" err="1">
                <a:latin typeface="Times New Roman" pitchFamily="18" charset="0"/>
                <a:cs typeface="Times New Roman" pitchFamily="18" charset="0"/>
              </a:rPr>
              <a:t>мопы</a:t>
            </a:r>
            <a:r>
              <a:rPr lang="ru-RU" dirty="0">
                <a:latin typeface="Times New Roman" pitchFamily="18" charset="0"/>
                <a:cs typeface="Times New Roman" pitchFamily="18" charset="0"/>
              </a:rPr>
              <a:t> для мытья полов.</a:t>
            </a:r>
          </a:p>
          <a:p>
            <a:pPr algn="ctr"/>
            <a:r>
              <a:rPr lang="ru-RU" dirty="0">
                <a:latin typeface="Times New Roman" pitchFamily="18" charset="0"/>
                <a:cs typeface="Times New Roman" pitchFamily="18" charset="0"/>
              </a:rPr>
              <a:t>Перчатки.</a:t>
            </a:r>
          </a:p>
          <a:p>
            <a:pPr algn="ctr"/>
            <a:r>
              <a:rPr lang="ru-RU" dirty="0">
                <a:latin typeface="Times New Roman" pitchFamily="18" charset="0"/>
                <a:cs typeface="Times New Roman" pitchFamily="18" charset="0"/>
              </a:rPr>
              <a:t>Швабры обыкновенные или специализированные.</a:t>
            </a:r>
          </a:p>
          <a:p>
            <a:pPr algn="ctr"/>
            <a:r>
              <a:rPr lang="ru-RU" dirty="0">
                <a:latin typeface="Times New Roman" pitchFamily="18" charset="0"/>
                <a:cs typeface="Times New Roman" pitchFamily="18" charset="0"/>
              </a:rPr>
              <a:t>Щетки и совки.</a:t>
            </a:r>
          </a:p>
          <a:p>
            <a:pPr algn="ctr"/>
            <a:r>
              <a:rPr lang="ru-RU" dirty="0">
                <a:latin typeface="Times New Roman" pitchFamily="18" charset="0"/>
                <a:cs typeface="Times New Roman" pitchFamily="18" charset="0"/>
              </a:rPr>
              <a:t>Тележки и вёдра для уборки</a:t>
            </a:r>
          </a:p>
          <a:p>
            <a:pPr indent="715963" algn="just">
              <a:spcAft>
                <a:spcPts val="0"/>
              </a:spcAft>
            </a:pPr>
            <a:endParaRPr lang="ru-RU" dirty="0"/>
          </a:p>
        </p:txBody>
      </p:sp>
      <p:pic>
        <p:nvPicPr>
          <p:cNvPr id="4" name="Рисунок 3" descr="Picture background"/>
          <p:cNvPicPr/>
          <p:nvPr/>
        </p:nvPicPr>
        <p:blipFill>
          <a:blip r:embed="rId2"/>
          <a:srcRect/>
          <a:stretch>
            <a:fillRect/>
          </a:stretch>
        </p:blipFill>
        <p:spPr bwMode="auto">
          <a:xfrm>
            <a:off x="5346700" y="1708929"/>
            <a:ext cx="4968000" cy="4898385"/>
          </a:xfrm>
          <a:prstGeom prst="rect">
            <a:avLst/>
          </a:prstGeom>
          <a:noFill/>
          <a:ln w="9525">
            <a:noFill/>
            <a:miter lim="800000"/>
            <a:headEnd/>
            <a:tailEnd/>
          </a:ln>
        </p:spPr>
      </p:pic>
    </p:spTree>
    <p:extLst>
      <p:ext uri="{BB962C8B-B14F-4D97-AF65-F5344CB8AC3E}">
        <p14:creationId xmlns:p14="http://schemas.microsoft.com/office/powerpoint/2010/main" val="1138938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324247"/>
            <a:ext cx="9638563" cy="1163395"/>
          </a:xfrm>
        </p:spPr>
        <p:txBody>
          <a:bodyPr/>
          <a:lstStyle/>
          <a:p>
            <a:r>
              <a:rPr lang="ru-RU" sz="2800" dirty="0"/>
              <a:t>Уборочные материалы, техника, инвентарь, используемые в работе хозяйственной </a:t>
            </a:r>
            <a:r>
              <a:rPr sz="2800"/>
              <a:t>службы</a:t>
            </a:r>
            <a:r>
              <a:rPr sz="2800">
                <a:cs typeface="Times New Roman" pitchFamily="18" charset="0"/>
              </a:rPr>
              <a:t> Отеля «Троя»</a:t>
            </a:r>
            <a:r>
              <a:rPr sz="2800"/>
              <a:t> </a:t>
            </a:r>
            <a:endParaRPr lang="ru-RU" sz="2800" dirty="0"/>
          </a:p>
        </p:txBody>
      </p:sp>
      <p:pic>
        <p:nvPicPr>
          <p:cNvPr id="3" name="Рисунок 2"/>
          <p:cNvPicPr/>
          <p:nvPr/>
        </p:nvPicPr>
        <p:blipFill>
          <a:blip r:embed="rId2"/>
          <a:srcRect l="987" t="16279" r="38080" b="10698"/>
          <a:stretch>
            <a:fillRect/>
          </a:stretch>
        </p:blipFill>
        <p:spPr bwMode="auto">
          <a:xfrm>
            <a:off x="1489048" y="1851805"/>
            <a:ext cx="6480000" cy="5328000"/>
          </a:xfrm>
          <a:prstGeom prst="rect">
            <a:avLst/>
          </a:prstGeom>
          <a:noFill/>
          <a:ln w="9525">
            <a:noFill/>
            <a:miter lim="800000"/>
            <a:headEnd/>
            <a:tailEnd/>
          </a:ln>
        </p:spPr>
      </p:pic>
      <p:pic>
        <p:nvPicPr>
          <p:cNvPr id="4" name="Рисунок 3">
            <a:extLst>
              <a:ext uri="{FF2B5EF4-FFF2-40B4-BE49-F238E27FC236}">
                <a16:creationId xmlns:a16="http://schemas.microsoft.com/office/drawing/2014/main" id="{208A9898-F6DE-421B-8223-8DAA7F0AB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1138938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9185D8B0-B1C2-48E4-A241-B6D6C8B51413}"/>
              </a:ext>
            </a:extLst>
          </p:cNvPr>
          <p:cNvSpPr>
            <a:spLocks noGrp="1"/>
          </p:cNvSpPr>
          <p:nvPr>
            <p:ph type="title"/>
          </p:nvPr>
        </p:nvSpPr>
        <p:spPr>
          <a:xfrm>
            <a:off x="532673" y="457417"/>
            <a:ext cx="9687193" cy="775597"/>
          </a:xfrm>
        </p:spPr>
        <p:txBody>
          <a:bodyPr/>
          <a:lstStyle/>
          <a:p>
            <a:r>
              <a:rPr lang="ru-RU" sz="2800" dirty="0"/>
              <a:t>Выполнение практического </a:t>
            </a:r>
            <a:br>
              <a:rPr lang="ru-RU" sz="2800" dirty="0"/>
            </a:br>
            <a:r>
              <a:rPr lang="ru-RU" sz="2800" dirty="0"/>
              <a:t>кейс-задания №1</a:t>
            </a:r>
          </a:p>
        </p:txBody>
      </p:sp>
      <p:sp>
        <p:nvSpPr>
          <p:cNvPr id="4" name="Прямоугольник 3"/>
          <p:cNvSpPr/>
          <p:nvPr/>
        </p:nvSpPr>
        <p:spPr>
          <a:xfrm>
            <a:off x="203164" y="1728897"/>
            <a:ext cx="10116000" cy="5339923"/>
          </a:xfrm>
          <a:prstGeom prst="rect">
            <a:avLst/>
          </a:prstGeom>
        </p:spPr>
        <p:txBody>
          <a:bodyPr wrap="square">
            <a:spAutoFit/>
          </a:bodyPr>
          <a:lstStyle/>
          <a:p>
            <a:pPr algn="ctr"/>
            <a:r>
              <a:rPr lang="ru-RU" sz="1600" dirty="0">
                <a:latin typeface="Times New Roman" pitchFamily="18" charset="0"/>
                <a:cs typeface="Times New Roman" pitchFamily="18" charset="0"/>
              </a:rPr>
              <a:t>При генеральной уборке номера высшей категории в отеле могут использоваться, например, следующие оборудование и инвентарь: Тележка для уборки. На ней хранят чистящие средства, пульверизаторы, мусорную корзину, швабру и тряпки для вытирания пыли.  Профессиональный пылесос.  Щётка для удаления пыли.  Швабра для пола.  Щётка и совок для пола.  Ведро.  Тряпки и губки для всех видов поверхностей. </a:t>
            </a:r>
          </a:p>
          <a:p>
            <a:pPr algn="ctr"/>
            <a:r>
              <a:rPr lang="ru-RU" sz="1600" dirty="0">
                <a:latin typeface="Times New Roman" pitchFamily="18" charset="0"/>
                <a:cs typeface="Times New Roman" pitchFamily="18" charset="0"/>
              </a:rPr>
              <a:t>Резиновые перчатки. </a:t>
            </a:r>
          </a:p>
          <a:p>
            <a:pPr algn="ctr"/>
            <a:r>
              <a:rPr lang="ru-RU" sz="1600" dirty="0">
                <a:latin typeface="Times New Roman" pitchFamily="18" charset="0"/>
                <a:cs typeface="Times New Roman" pitchFamily="18" charset="0"/>
              </a:rPr>
              <a:t>Дополнительные электрические помощники для уборки, которые должны быть профессиональными и бесшумными. </a:t>
            </a:r>
          </a:p>
          <a:p>
            <a:pPr algn="ctr"/>
            <a:r>
              <a:rPr lang="ru-RU" sz="1600" dirty="0">
                <a:latin typeface="Times New Roman" pitchFamily="18" charset="0"/>
                <a:cs typeface="Times New Roman" pitchFamily="18" charset="0"/>
              </a:rPr>
              <a:t>Стремянки, лестницы-стремянки, корзины для уборочных приспособлений. </a:t>
            </a:r>
          </a:p>
          <a:p>
            <a:pPr algn="ctr"/>
            <a:r>
              <a:rPr lang="ru-RU" sz="1600" dirty="0">
                <a:latin typeface="Times New Roman" pitchFamily="18" charset="0"/>
                <a:cs typeface="Times New Roman" pitchFamily="18" charset="0"/>
              </a:rPr>
              <a:t>Некоторые профессиональные химические средства, которые могут использоваться при уборке номеров в гостинице:</a:t>
            </a:r>
          </a:p>
          <a:p>
            <a:pPr algn="ctr"/>
            <a:r>
              <a:rPr lang="ru-RU" sz="1600" dirty="0">
                <a:latin typeface="Times New Roman" pitchFamily="18" charset="0"/>
                <a:cs typeface="Times New Roman" pitchFamily="18" charset="0"/>
              </a:rPr>
              <a:t>Чистящие средства для ванной комнаты. Они очищают, удаляют накипь и дезинфицируют стены ванной комнаты, ванны, полы в ванной комнате, раковины и душевые кабины.</a:t>
            </a:r>
          </a:p>
          <a:p>
            <a:pPr algn="ctr"/>
            <a:r>
              <a:rPr lang="ru-RU" sz="1600" dirty="0">
                <a:latin typeface="Times New Roman" pitchFamily="18" charset="0"/>
                <a:cs typeface="Times New Roman" pitchFamily="18" charset="0"/>
              </a:rPr>
              <a:t>Аэрозоли для очистки воздуха. Подходят для освежения коридоров отеля, туалетов, ванных комнат и приёмных.</a:t>
            </a:r>
          </a:p>
          <a:p>
            <a:pPr algn="ctr"/>
            <a:r>
              <a:rPr lang="ru-RU" sz="1600" dirty="0">
                <a:latin typeface="Times New Roman" pitchFamily="18" charset="0"/>
                <a:cs typeface="Times New Roman" pitchFamily="18" charset="0"/>
              </a:rPr>
              <a:t>Дезинфицирующие средства для поверхностей. Часто выпускаются в виде жидкого концентрата, на водной основе и дезинфицируют поверхности, не повреждая их внешний вид.</a:t>
            </a:r>
          </a:p>
          <a:p>
            <a:pPr algn="ctr"/>
            <a:r>
              <a:rPr lang="ru-RU" sz="1600" dirty="0">
                <a:latin typeface="Times New Roman" pitchFamily="18" charset="0"/>
                <a:cs typeface="Times New Roman" pitchFamily="18" charset="0"/>
              </a:rPr>
              <a:t>Туалетные блоки. Дезодорируют унитазы и придают им свежий запах.</a:t>
            </a:r>
          </a:p>
          <a:p>
            <a:pPr algn="ctr"/>
            <a:r>
              <a:rPr lang="ru-RU" sz="1600" dirty="0">
                <a:latin typeface="Times New Roman" pitchFamily="18" charset="0"/>
                <a:cs typeface="Times New Roman" pitchFamily="18" charset="0"/>
              </a:rPr>
              <a:t>Средства для чистки ковров. Часто представляют собой быстросохнущие чистящие средства с низким содержанием влаги.</a:t>
            </a:r>
          </a:p>
          <a:p>
            <a:pPr algn="ctr"/>
            <a:r>
              <a:rPr lang="ru-RU" sz="1600" dirty="0">
                <a:latin typeface="Times New Roman" pitchFamily="18" charset="0"/>
                <a:cs typeface="Times New Roman" pitchFamily="18" charset="0"/>
              </a:rPr>
              <a:t> Для дезинфекции можно применять только те средства, которые разрешено санитарной службой: </a:t>
            </a:r>
            <a:r>
              <a:rPr lang="ru-RU" sz="1600" dirty="0" err="1">
                <a:latin typeface="Times New Roman" pitchFamily="18" charset="0"/>
                <a:cs typeface="Times New Roman" pitchFamily="18" charset="0"/>
              </a:rPr>
              <a:t>хлоросодержащие</a:t>
            </a:r>
            <a:r>
              <a:rPr lang="ru-RU" sz="1600" dirty="0">
                <a:latin typeface="Times New Roman" pitchFamily="18" charset="0"/>
                <a:cs typeface="Times New Roman" pitchFamily="18" charset="0"/>
              </a:rPr>
              <a:t>, кислородосодержащие или ПАВ, в основе которых четвертичные аммониевые соединения</a:t>
            </a:r>
          </a:p>
          <a:p>
            <a:pPr indent="715963" algn="just"/>
            <a:endParaRPr lang="ru-RU" dirty="0"/>
          </a:p>
        </p:txBody>
      </p:sp>
      <p:pic>
        <p:nvPicPr>
          <p:cNvPr id="6" name="Рисунок 5">
            <a:extLst>
              <a:ext uri="{FF2B5EF4-FFF2-40B4-BE49-F238E27FC236}">
                <a16:creationId xmlns:a16="http://schemas.microsoft.com/office/drawing/2014/main" id="{CE16B490-A373-444E-A725-B7F5B1BCC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224072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13403" y="540271"/>
            <a:ext cx="9687193" cy="775597"/>
          </a:xfrm>
        </p:spPr>
        <p:txBody>
          <a:bodyPr/>
          <a:lstStyle/>
          <a:p>
            <a:r>
              <a:rPr lang="ru-RU" sz="2800" dirty="0"/>
              <a:t>Общая организационная </a:t>
            </a:r>
            <a:r>
              <a:rPr sz="2800"/>
              <a:t>характеристика</a:t>
            </a:r>
            <a:r>
              <a:rPr sz="2800">
                <a:latin typeface="Times New Roman" pitchFamily="18" charset="0"/>
                <a:cs typeface="Times New Roman" pitchFamily="18" charset="0"/>
              </a:rPr>
              <a:t> </a:t>
            </a:r>
            <a:r>
              <a:rPr sz="2800">
                <a:cs typeface="Times New Roman" pitchFamily="18" charset="0"/>
              </a:rPr>
              <a:t>Отеля «Троя»</a:t>
            </a:r>
            <a:r>
              <a:rPr sz="2800"/>
              <a:t> </a:t>
            </a:r>
            <a:endParaRPr lang="ru-RU" sz="2800" b="0" i="1" dirty="0">
              <a:solidFill>
                <a:srgbClr val="002060"/>
              </a:solidFill>
            </a:endParaRPr>
          </a:p>
        </p:txBody>
      </p:sp>
      <p:sp>
        <p:nvSpPr>
          <p:cNvPr id="5" name="TextBox 4"/>
          <p:cNvSpPr txBox="1"/>
          <p:nvPr/>
        </p:nvSpPr>
        <p:spPr>
          <a:xfrm>
            <a:off x="417478" y="1708929"/>
            <a:ext cx="9687193" cy="5539978"/>
          </a:xfrm>
          <a:prstGeom prst="rect">
            <a:avLst/>
          </a:prstGeom>
          <a:noFill/>
        </p:spPr>
        <p:txBody>
          <a:bodyPr wrap="square" rtlCol="0">
            <a:spAutoFit/>
          </a:bodyPr>
          <a:lstStyle/>
          <a:p>
            <a:pPr lvl="0" indent="536575" algn="ctr">
              <a:defRPr/>
            </a:pPr>
            <a:r>
              <a:rPr lang="ru-RU" sz="1700" dirty="0">
                <a:latin typeface="Times New Roman" pitchFamily="18" charset="0"/>
                <a:cs typeface="Times New Roman" pitchFamily="18" charset="0"/>
              </a:rPr>
              <a:t>Отель «Троя» расположен в центральной части Костромы, в 800 м от железнодорожного вокзала. Рядом с отелем есть детский парк с аттракционами, кафе и продуктовый магазин</a:t>
            </a:r>
          </a:p>
          <a:p>
            <a:pPr algn="ctr"/>
            <a:r>
              <a:rPr lang="ru-RU" sz="1700" dirty="0">
                <a:latin typeface="Times New Roman" pitchFamily="18" charset="0"/>
                <a:cs typeface="Times New Roman" pitchFamily="18" charset="0"/>
              </a:rPr>
              <a:t>отель открылся 1 января 2012 года.  Отель «Троя» в Костроме — гостиничный комплекс 3-звёздочной категории, расположенный по адресу: ул. </a:t>
            </a:r>
            <a:r>
              <a:rPr lang="ru-RU" sz="1700" dirty="0" err="1">
                <a:latin typeface="Times New Roman" pitchFamily="18" charset="0"/>
                <a:cs typeface="Times New Roman" pitchFamily="18" charset="0"/>
              </a:rPr>
              <a:t>Никитская</a:t>
            </a:r>
            <a:r>
              <a:rPr lang="ru-RU" sz="1700" dirty="0">
                <a:latin typeface="Times New Roman" pitchFamily="18" charset="0"/>
                <a:cs typeface="Times New Roman" pitchFamily="18" charset="0"/>
              </a:rPr>
              <a:t>, 49Б.</a:t>
            </a:r>
          </a:p>
          <a:p>
            <a:pPr algn="ctr"/>
            <a:r>
              <a:rPr lang="ru-RU" sz="1700" dirty="0">
                <a:latin typeface="Times New Roman" pitchFamily="18" charset="0"/>
                <a:cs typeface="Times New Roman" pitchFamily="18" charset="0"/>
              </a:rPr>
              <a:t>Организационно-правовая форма: общество с ограниченной ответственностью (ООО) «Троя». Компания зарегистрирована 23 января 2014 года, с 1 августа 2016 года состоит в реестре субъектов малого и среднего предпринимательства как </a:t>
            </a:r>
            <a:r>
              <a:rPr lang="ru-RU" sz="1700" dirty="0" err="1">
                <a:latin typeface="Times New Roman" pitchFamily="18" charset="0"/>
                <a:cs typeface="Times New Roman" pitchFamily="18" charset="0"/>
              </a:rPr>
              <a:t>микропредприятие</a:t>
            </a:r>
            <a:r>
              <a:rPr lang="ru-RU" sz="1700" dirty="0">
                <a:latin typeface="Times New Roman" pitchFamily="18" charset="0"/>
                <a:cs typeface="Times New Roman" pitchFamily="18" charset="0"/>
              </a:rPr>
              <a:t>. </a:t>
            </a:r>
          </a:p>
          <a:p>
            <a:pPr algn="ctr"/>
            <a:r>
              <a:rPr lang="ru-RU" sz="1700" dirty="0">
                <a:latin typeface="Times New Roman" pitchFamily="18" charset="0"/>
                <a:cs typeface="Times New Roman" pitchFamily="18" charset="0"/>
              </a:rPr>
              <a:t>Услуги отеля «Троя»:</a:t>
            </a:r>
          </a:p>
          <a:p>
            <a:pPr algn="ctr"/>
            <a:r>
              <a:rPr lang="ru-RU" sz="1700" dirty="0">
                <a:latin typeface="Times New Roman" pitchFamily="18" charset="0"/>
                <a:cs typeface="Times New Roman" pitchFamily="18" charset="0"/>
              </a:rPr>
              <a:t>Ресторан «Троя», в котором подают завтрак «шведский стол» и блюда русской кухни.</a:t>
            </a:r>
          </a:p>
          <a:p>
            <a:pPr algn="ctr"/>
            <a:r>
              <a:rPr lang="ru-RU" sz="1700" dirty="0">
                <a:latin typeface="Times New Roman" pitchFamily="18" charset="0"/>
                <a:cs typeface="Times New Roman" pitchFamily="18" charset="0"/>
              </a:rPr>
              <a:t>Русская баня на дровах с берёзовыми и дубовыми вениками.</a:t>
            </a:r>
          </a:p>
          <a:p>
            <a:pPr algn="ctr"/>
            <a:r>
              <a:rPr lang="ru-RU" sz="1700" dirty="0">
                <a:latin typeface="Times New Roman" pitchFamily="18" charset="0"/>
                <a:cs typeface="Times New Roman" pitchFamily="18" charset="0"/>
              </a:rPr>
              <a:t>Конференц-зал для проведения семинаров, конференций, презентаций.</a:t>
            </a:r>
          </a:p>
          <a:p>
            <a:pPr algn="ctr"/>
            <a:r>
              <a:rPr lang="ru-RU" sz="1700" dirty="0">
                <a:latin typeface="Times New Roman" pitchFamily="18" charset="0"/>
                <a:cs typeface="Times New Roman" pitchFamily="18" charset="0"/>
              </a:rPr>
              <a:t>Бесплатная парковка для автомобилей с видеонаблюдением.</a:t>
            </a:r>
          </a:p>
          <a:p>
            <a:pPr algn="ctr"/>
            <a:r>
              <a:rPr lang="ru-RU" sz="1700" dirty="0">
                <a:latin typeface="Times New Roman" pitchFamily="18" charset="0"/>
                <a:cs typeface="Times New Roman" pitchFamily="18" charset="0"/>
              </a:rPr>
              <a:t>В каждом номере гостей ждут душевая кабина, санузел, телевизор, кондиционер, холодильник, телефон. Некоторые категории номеров: </a:t>
            </a:r>
          </a:p>
          <a:p>
            <a:pPr algn="ctr"/>
            <a:r>
              <a:rPr lang="ru-RU" sz="1700" dirty="0">
                <a:latin typeface="Times New Roman" pitchFamily="18" charset="0"/>
                <a:cs typeface="Times New Roman" pitchFamily="18" charset="0"/>
              </a:rPr>
              <a:t>Стандарт одноместный </a:t>
            </a:r>
            <a:r>
              <a:rPr lang="ru-RU" sz="1700" dirty="0" err="1">
                <a:latin typeface="Times New Roman" pitchFamily="18" charset="0"/>
                <a:cs typeface="Times New Roman" pitchFamily="18" charset="0"/>
              </a:rPr>
              <a:t>эконом-класса</a:t>
            </a:r>
            <a:r>
              <a:rPr lang="ru-RU" sz="1700" dirty="0">
                <a:latin typeface="Times New Roman" pitchFamily="18" charset="0"/>
                <a:cs typeface="Times New Roman" pitchFamily="18" charset="0"/>
              </a:rPr>
              <a:t>;</a:t>
            </a:r>
          </a:p>
          <a:p>
            <a:pPr algn="ctr"/>
            <a:r>
              <a:rPr lang="ru-RU" sz="1700" dirty="0">
                <a:latin typeface="Times New Roman" pitchFamily="18" charset="0"/>
                <a:cs typeface="Times New Roman" pitchFamily="18" charset="0"/>
              </a:rPr>
              <a:t>Стандарт двухместный (2 кровати);</a:t>
            </a:r>
          </a:p>
          <a:p>
            <a:pPr algn="ctr"/>
            <a:r>
              <a:rPr lang="ru-RU" sz="1700" dirty="0" err="1">
                <a:latin typeface="Times New Roman" pitchFamily="18" charset="0"/>
                <a:cs typeface="Times New Roman" pitchFamily="18" charset="0"/>
              </a:rPr>
              <a:t>Полулюкс</a:t>
            </a:r>
            <a:r>
              <a:rPr lang="ru-RU" sz="1700" dirty="0">
                <a:latin typeface="Times New Roman" pitchFamily="18" charset="0"/>
                <a:cs typeface="Times New Roman" pitchFamily="18" charset="0"/>
              </a:rPr>
              <a:t> двухместный (две односпальные </a:t>
            </a:r>
            <a:r>
              <a:rPr lang="ru-RU" sz="1700" dirty="0" err="1">
                <a:latin typeface="Times New Roman" pitchFamily="18" charset="0"/>
                <a:cs typeface="Times New Roman" pitchFamily="18" charset="0"/>
              </a:rPr>
              <a:t>кровати-трансформер</a:t>
            </a:r>
            <a:r>
              <a:rPr lang="ru-RU" sz="1700" dirty="0">
                <a:latin typeface="Times New Roman" pitchFamily="18" charset="0"/>
                <a:cs typeface="Times New Roman" pitchFamily="18" charset="0"/>
              </a:rPr>
              <a:t>, раскладной </a:t>
            </a:r>
            <a:r>
              <a:rPr lang="ru-RU" sz="1700" dirty="0" err="1">
                <a:latin typeface="Times New Roman" pitchFamily="18" charset="0"/>
                <a:cs typeface="Times New Roman" pitchFamily="18" charset="0"/>
              </a:rPr>
              <a:t>двухспальный</a:t>
            </a:r>
            <a:r>
              <a:rPr lang="ru-RU" sz="1700" dirty="0">
                <a:latin typeface="Times New Roman" pitchFamily="18" charset="0"/>
                <a:cs typeface="Times New Roman" pitchFamily="18" charset="0"/>
              </a:rPr>
              <a:t> диван);</a:t>
            </a:r>
          </a:p>
          <a:p>
            <a:pPr algn="ctr"/>
            <a:r>
              <a:rPr lang="ru-RU" sz="1700" dirty="0">
                <a:latin typeface="Times New Roman" pitchFamily="18" charset="0"/>
                <a:cs typeface="Times New Roman" pitchFamily="18" charset="0"/>
              </a:rPr>
              <a:t>VIP двухместный (большая двуспальная кровать, мягкая мебель, дамский уголок).</a:t>
            </a:r>
          </a:p>
          <a:p>
            <a:endParaRPr lang="ru-RU" sz="1600" dirty="0"/>
          </a:p>
          <a:p>
            <a:endParaRPr lang="ru-RU" sz="1600" dirty="0"/>
          </a:p>
          <a:p>
            <a:pPr lvl="0" indent="536575" algn="just">
              <a:defRPr/>
            </a:pPr>
            <a:endPar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Рисунок 2">
            <a:extLst>
              <a:ext uri="{FF2B5EF4-FFF2-40B4-BE49-F238E27FC236}">
                <a16:creationId xmlns:a16="http://schemas.microsoft.com/office/drawing/2014/main" id="{B43574B7-2652-46D2-B228-B6EBAAAD6D82}"/>
              </a:ext>
            </a:extLst>
          </p:cNvPr>
          <p:cNvPicPr>
            <a:picLocks noChangeAspect="1"/>
          </p:cNvPicPr>
          <p:nvPr/>
        </p:nvPicPr>
        <p:blipFill>
          <a:blip r:embed="rId2"/>
          <a:stretch>
            <a:fillRect/>
          </a:stretch>
        </p:blipFill>
        <p:spPr>
          <a:xfrm>
            <a:off x="1359570" y="189776"/>
            <a:ext cx="7974259" cy="7181710"/>
          </a:xfrm>
          <a:prstGeom prst="rect">
            <a:avLst/>
          </a:prstGeom>
        </p:spPr>
      </p:pic>
    </p:spTree>
    <p:extLst>
      <p:ext uri="{BB962C8B-B14F-4D97-AF65-F5344CB8AC3E}">
        <p14:creationId xmlns:p14="http://schemas.microsoft.com/office/powerpoint/2010/main" val="3528313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9185D8B0-B1C2-48E4-A241-B6D6C8B51413}"/>
              </a:ext>
            </a:extLst>
          </p:cNvPr>
          <p:cNvSpPr>
            <a:spLocks noGrp="1"/>
          </p:cNvSpPr>
          <p:nvPr>
            <p:ph type="title"/>
          </p:nvPr>
        </p:nvSpPr>
        <p:spPr>
          <a:xfrm>
            <a:off x="532673" y="457417"/>
            <a:ext cx="9687193" cy="775597"/>
          </a:xfrm>
        </p:spPr>
        <p:txBody>
          <a:bodyPr/>
          <a:lstStyle/>
          <a:p>
            <a:r>
              <a:rPr lang="ru-RU" sz="2800" dirty="0"/>
              <a:t>Выполнение практического </a:t>
            </a:r>
            <a:br>
              <a:rPr lang="ru-RU" sz="2800" dirty="0"/>
            </a:br>
            <a:r>
              <a:rPr lang="ru-RU" sz="2800" dirty="0"/>
              <a:t>кейс-задания №2</a:t>
            </a:r>
          </a:p>
        </p:txBody>
      </p:sp>
      <p:pic>
        <p:nvPicPr>
          <p:cNvPr id="16386" name="Picture 2" descr="Picture background"/>
          <p:cNvPicPr>
            <a:picLocks noChangeAspect="1" noChangeArrowheads="1"/>
          </p:cNvPicPr>
          <p:nvPr/>
        </p:nvPicPr>
        <p:blipFill>
          <a:blip r:embed="rId2"/>
          <a:srcRect t="6626" r="3862"/>
          <a:stretch>
            <a:fillRect/>
          </a:stretch>
        </p:blipFill>
        <p:spPr bwMode="auto">
          <a:xfrm>
            <a:off x="5203824" y="994549"/>
            <a:ext cx="5256000" cy="5697228"/>
          </a:xfrm>
          <a:prstGeom prst="rect">
            <a:avLst/>
          </a:prstGeom>
          <a:noFill/>
        </p:spPr>
      </p:pic>
      <p:sp>
        <p:nvSpPr>
          <p:cNvPr id="7" name="Прямоугольник 6"/>
          <p:cNvSpPr/>
          <p:nvPr/>
        </p:nvSpPr>
        <p:spPr>
          <a:xfrm>
            <a:off x="203164" y="1494615"/>
            <a:ext cx="5112000" cy="6324808"/>
          </a:xfrm>
          <a:prstGeom prst="rect">
            <a:avLst/>
          </a:prstGeom>
        </p:spPr>
        <p:txBody>
          <a:bodyPr wrap="square">
            <a:spAutoFit/>
          </a:bodyPr>
          <a:lstStyle/>
          <a:p>
            <a:pPr algn="ctr"/>
            <a:r>
              <a:rPr lang="ru-RU" sz="1600" dirty="0">
                <a:latin typeface="Times New Roman" pitchFamily="18" charset="0"/>
                <a:cs typeface="Times New Roman" pitchFamily="18" charset="0"/>
              </a:rPr>
              <a:t>Квалификационные качества, которыми должна обладать горничная гостиницы:</a:t>
            </a:r>
          </a:p>
          <a:p>
            <a:pPr algn="ctr"/>
            <a:r>
              <a:rPr lang="ru-RU" sz="1600" dirty="0">
                <a:latin typeface="Times New Roman" pitchFamily="18" charset="0"/>
                <a:cs typeface="Times New Roman" pitchFamily="18" charset="0"/>
              </a:rPr>
              <a:t>Знание стандартов уборки и санитарно-гигиенических требований к содержанию номерного фонда.</a:t>
            </a:r>
          </a:p>
          <a:p>
            <a:pPr algn="ctr"/>
            <a:r>
              <a:rPr lang="ru-RU" sz="1600" dirty="0">
                <a:latin typeface="Times New Roman" pitchFamily="18" charset="0"/>
                <a:cs typeface="Times New Roman" pitchFamily="18" charset="0"/>
              </a:rPr>
              <a:t>Умение быстро и качественно выполнять различные виды уборочных работ.</a:t>
            </a:r>
          </a:p>
          <a:p>
            <a:pPr algn="ctr"/>
            <a:r>
              <a:rPr lang="ru-RU" sz="1600" dirty="0">
                <a:latin typeface="Times New Roman" pitchFamily="18" charset="0"/>
                <a:cs typeface="Times New Roman" pitchFamily="18" charset="0"/>
              </a:rPr>
              <a:t>Навыки работы с профессиональным инвентарём.</a:t>
            </a:r>
          </a:p>
          <a:p>
            <a:pPr algn="ctr"/>
            <a:r>
              <a:rPr lang="ru-RU" sz="1600" dirty="0">
                <a:latin typeface="Times New Roman" pitchFamily="18" charset="0"/>
                <a:cs typeface="Times New Roman" pitchFamily="18" charset="0"/>
              </a:rPr>
              <a:t>Способность эффективно планировать рабочее время.</a:t>
            </a:r>
          </a:p>
          <a:p>
            <a:pPr algn="ctr"/>
            <a:r>
              <a:rPr lang="ru-RU" sz="1600" dirty="0">
                <a:latin typeface="Times New Roman" pitchFamily="18" charset="0"/>
                <a:cs typeface="Times New Roman" pitchFamily="18" charset="0"/>
              </a:rPr>
              <a:t>Коммуникативные компетенции: вежливость в общении, умение работать в команде, базовые знания иностранного языка.</a:t>
            </a:r>
          </a:p>
          <a:p>
            <a:pPr algn="ctr"/>
            <a:r>
              <a:rPr lang="ru-RU" sz="1600" dirty="0">
                <a:latin typeface="Times New Roman" pitchFamily="18" charset="0"/>
                <a:cs typeface="Times New Roman" pitchFamily="18" charset="0"/>
              </a:rPr>
              <a:t> Личные качества, которые важны для горничной:</a:t>
            </a:r>
          </a:p>
          <a:p>
            <a:pPr algn="ctr"/>
            <a:r>
              <a:rPr lang="ru-RU" sz="1600" dirty="0">
                <a:latin typeface="Times New Roman" pitchFamily="18" charset="0"/>
                <a:cs typeface="Times New Roman" pitchFamily="18" charset="0"/>
              </a:rPr>
              <a:t>Внимательность к деталям. Необходимо тщательно следить за чистотой и порядком во всех аспектах работы. </a:t>
            </a:r>
          </a:p>
          <a:p>
            <a:pPr algn="ctr"/>
            <a:r>
              <a:rPr lang="ru-RU" sz="1600" dirty="0">
                <a:latin typeface="Times New Roman" pitchFamily="18" charset="0"/>
                <a:cs typeface="Times New Roman" pitchFamily="18" charset="0"/>
              </a:rPr>
              <a:t>Физическая выносливость. Работа требует значительных физических усилий, так как необходимо подниматься по лестницам и манипулировать с тяжёлыми грузами. </a:t>
            </a:r>
          </a:p>
          <a:p>
            <a:pPr algn="ctr"/>
            <a:r>
              <a:rPr lang="ru-RU" sz="1600" dirty="0" err="1">
                <a:latin typeface="Times New Roman" pitchFamily="18" charset="0"/>
                <a:cs typeface="Times New Roman" pitchFamily="18" charset="0"/>
              </a:rPr>
              <a:t>Стрессоустойчивость</a:t>
            </a:r>
            <a:r>
              <a:rPr lang="ru-RU" sz="1600" dirty="0">
                <a:latin typeface="Times New Roman" pitchFamily="18" charset="0"/>
                <a:cs typeface="Times New Roman" pitchFamily="18" charset="0"/>
              </a:rPr>
              <a:t>. </a:t>
            </a:r>
          </a:p>
          <a:p>
            <a:pPr algn="ctr"/>
            <a:r>
              <a:rPr lang="ru-RU" sz="1600" dirty="0">
                <a:latin typeface="Times New Roman" pitchFamily="18" charset="0"/>
                <a:cs typeface="Times New Roman" pitchFamily="18" charset="0"/>
              </a:rPr>
              <a:t>Умение решать конфликтные ситуации. </a:t>
            </a:r>
          </a:p>
          <a:p>
            <a:pPr algn="ctr"/>
            <a:r>
              <a:rPr lang="ru-RU" sz="1600" dirty="0">
                <a:latin typeface="Times New Roman" pitchFamily="18" charset="0"/>
                <a:cs typeface="Times New Roman" pitchFamily="18" charset="0"/>
              </a:rPr>
              <a:t>Хорошая память. </a:t>
            </a:r>
            <a:br>
              <a:rPr lang="ru-RU" dirty="0">
                <a:latin typeface="Times New Roman" pitchFamily="18" charset="0"/>
                <a:cs typeface="Times New Roman" pitchFamily="18" charset="0"/>
                <a:hlinkClick r:id="rId3"/>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9522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1A554A7-DFC0-471A-80A6-5FBE86889F3A}"/>
              </a:ext>
            </a:extLst>
          </p:cNvPr>
          <p:cNvSpPr>
            <a:spLocks noGrp="1"/>
          </p:cNvSpPr>
          <p:nvPr>
            <p:ph idx="1"/>
          </p:nvPr>
        </p:nvSpPr>
        <p:spPr>
          <a:xfrm>
            <a:off x="131726" y="1708929"/>
            <a:ext cx="10260000" cy="5364000"/>
          </a:xfrm>
        </p:spPr>
        <p:txBody>
          <a:bodyPr>
            <a:normAutofit fontScale="62500" lnSpcReduction="20000"/>
          </a:bodyPr>
          <a:lstStyle/>
          <a:p>
            <a:pPr algn="ctr">
              <a:buNone/>
            </a:pPr>
            <a:r>
              <a:rPr lang="ru-RU" sz="2900" dirty="0">
                <a:latin typeface="Times New Roman" pitchFamily="18" charset="0"/>
                <a:cs typeface="Times New Roman" pitchFamily="18" charset="0"/>
              </a:rPr>
              <a:t>Отечественные марки химических и чистящих средств для уборки номерного фонда гостиницы :</a:t>
            </a:r>
          </a:p>
          <a:p>
            <a:pPr algn="ctr">
              <a:buNone/>
            </a:pPr>
            <a:r>
              <a:rPr lang="ru-RU" sz="2900" dirty="0">
                <a:latin typeface="Times New Roman" pitchFamily="18" charset="0"/>
                <a:cs typeface="Times New Roman" pitchFamily="18" charset="0"/>
              </a:rPr>
              <a:t>CINALAB (АО «ЭКОЛАБ») — бренд локализованной продукции, выпускаемой ранее под брендом ECOLAB.</a:t>
            </a:r>
          </a:p>
          <a:p>
            <a:pPr algn="ctr">
              <a:buNone/>
            </a:pPr>
            <a:r>
              <a:rPr lang="ru-RU" sz="2900" dirty="0">
                <a:latin typeface="Times New Roman" pitchFamily="18" charset="0"/>
                <a:cs typeface="Times New Roman" pitchFamily="18" charset="0"/>
              </a:rPr>
              <a:t>«Чисто пол» — концентрированное моющее средство для уборки всех видов полов.</a:t>
            </a:r>
          </a:p>
          <a:p>
            <a:pPr algn="ctr">
              <a:buNone/>
            </a:pPr>
            <a:r>
              <a:rPr lang="ru-RU" sz="2900" dirty="0" err="1">
                <a:latin typeface="Times New Roman" pitchFamily="18" charset="0"/>
                <a:cs typeface="Times New Roman" pitchFamily="18" charset="0"/>
              </a:rPr>
              <a:t>Floor</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Wash</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Strong</a:t>
            </a:r>
            <a:r>
              <a:rPr lang="ru-RU" sz="2900" dirty="0">
                <a:latin typeface="Times New Roman" pitchFamily="18" charset="0"/>
                <a:cs typeface="Times New Roman" pitchFamily="18" charset="0"/>
              </a:rPr>
              <a:t> GRASS — щелочное концентрированное средство для мытья полов, используется для особо сильных загрязнений.</a:t>
            </a:r>
          </a:p>
          <a:p>
            <a:pPr algn="ctr">
              <a:buNone/>
            </a:pPr>
            <a:r>
              <a:rPr lang="ru-RU" sz="2900" dirty="0" err="1">
                <a:latin typeface="Times New Roman" pitchFamily="18" charset="0"/>
                <a:cs typeface="Times New Roman" pitchFamily="18" charset="0"/>
              </a:rPr>
              <a:t>Orion</a:t>
            </a:r>
            <a:r>
              <a:rPr lang="ru-RU" sz="2900" dirty="0">
                <a:latin typeface="Times New Roman" pitchFamily="18" charset="0"/>
                <a:cs typeface="Times New Roman" pitchFamily="18" charset="0"/>
              </a:rPr>
              <a:t> GRASS — моющее универсальное </a:t>
            </a:r>
            <a:r>
              <a:rPr lang="ru-RU" sz="2900" dirty="0" err="1">
                <a:latin typeface="Times New Roman" pitchFamily="18" charset="0"/>
                <a:cs typeface="Times New Roman" pitchFamily="18" charset="0"/>
              </a:rPr>
              <a:t>низкопенное</a:t>
            </a:r>
            <a:r>
              <a:rPr lang="ru-RU" sz="2900" dirty="0">
                <a:latin typeface="Times New Roman" pitchFamily="18" charset="0"/>
                <a:cs typeface="Times New Roman" pitchFamily="18" charset="0"/>
              </a:rPr>
              <a:t> средство, эффективно очищает и распространяет приятный запах.</a:t>
            </a:r>
          </a:p>
          <a:p>
            <a:pPr algn="ctr">
              <a:buNone/>
            </a:pPr>
            <a:r>
              <a:rPr lang="ru-RU" sz="2900" dirty="0" err="1">
                <a:latin typeface="Times New Roman" pitchFamily="18" charset="0"/>
                <a:cs typeface="Times New Roman" pitchFamily="18" charset="0"/>
              </a:rPr>
              <a:t>Dolphin</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Sani</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Acid</a:t>
            </a:r>
            <a:r>
              <a:rPr lang="ru-RU" sz="2900" dirty="0">
                <a:latin typeface="Times New Roman" pitchFamily="18" charset="0"/>
                <a:cs typeface="Times New Roman" pitchFamily="18" charset="0"/>
              </a:rPr>
              <a:t> D 011 — кислотное концентрированное профессиональное средство с гелеобразной экономичной формулой, предназначено для удаления толстых слоёв ржавчины, известковых и кальциевых налётов в санитарных узлах с повышенной влажностью.</a:t>
            </a:r>
          </a:p>
          <a:p>
            <a:pPr algn="ctr">
              <a:buNone/>
            </a:pPr>
            <a:r>
              <a:rPr lang="ru-RU" sz="2900" dirty="0">
                <a:latin typeface="Times New Roman" pitchFamily="18" charset="0"/>
                <a:cs typeface="Times New Roman" pitchFamily="18" charset="0"/>
              </a:rPr>
              <a:t>Зарубежные марки химических и чистящих средств для уборки номерного фонда гостиницы : </a:t>
            </a:r>
          </a:p>
          <a:p>
            <a:pPr algn="ctr">
              <a:buNone/>
            </a:pPr>
            <a:r>
              <a:rPr lang="ru-RU" sz="2900" dirty="0">
                <a:latin typeface="Times New Roman" pitchFamily="18" charset="0"/>
                <a:cs typeface="Times New Roman" pitchFamily="18" charset="0"/>
              </a:rPr>
              <a:t>DR.SCHNELL — немецкая компания, которая разработала профессиональную линейку моющих средств HOTEL LINE для ежедневной уборки номера. Линейка включает в себя средства для уборки ванной комнаты, протирки и дезинфекции поверхностей, а также нейтрализации неприятных запахов.</a:t>
            </a:r>
          </a:p>
          <a:p>
            <a:pPr algn="ctr">
              <a:buNone/>
            </a:pPr>
            <a:r>
              <a:rPr lang="ru-RU" sz="2900" dirty="0" err="1">
                <a:latin typeface="Times New Roman" pitchFamily="18" charset="0"/>
                <a:cs typeface="Times New Roman" pitchFamily="18" charset="0"/>
              </a:rPr>
              <a:t>Ecolab</a:t>
            </a:r>
            <a:r>
              <a:rPr lang="ru-RU" sz="2900" dirty="0">
                <a:latin typeface="Times New Roman" pitchFamily="18" charset="0"/>
                <a:cs typeface="Times New Roman" pitchFamily="18" charset="0"/>
              </a:rPr>
              <a:t> — международная корпорация, которая предлагает для уборки номерного фонда гостиниц профессиональные средства серии </a:t>
            </a:r>
            <a:r>
              <a:rPr lang="ru-RU" sz="2900" dirty="0" err="1">
                <a:latin typeface="Times New Roman" pitchFamily="18" charset="0"/>
                <a:cs typeface="Times New Roman" pitchFamily="18" charset="0"/>
              </a:rPr>
              <a:t>Oasis</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Pro</a:t>
            </a:r>
            <a:r>
              <a:rPr lang="ru-RU" sz="2900" dirty="0">
                <a:latin typeface="Times New Roman" pitchFamily="18" charset="0"/>
                <a:cs typeface="Times New Roman" pitchFamily="18" charset="0"/>
              </a:rPr>
              <a:t> </a:t>
            </a:r>
            <a:r>
              <a:rPr lang="ru-RU" sz="2900" dirty="0" err="1">
                <a:latin typeface="Times New Roman" pitchFamily="18" charset="0"/>
                <a:cs typeface="Times New Roman" pitchFamily="18" charset="0"/>
              </a:rPr>
              <a:t>Premium</a:t>
            </a:r>
            <a:r>
              <a:rPr lang="ru-RU" sz="2900" dirty="0">
                <a:latin typeface="Times New Roman" pitchFamily="18" charset="0"/>
                <a:cs typeface="Times New Roman" pitchFamily="18" charset="0"/>
              </a:rPr>
              <a:t> — кислотные, нейтральные и щелочные концентрированные средства для различных задач.</a:t>
            </a:r>
          </a:p>
          <a:p>
            <a:pPr algn="ctr">
              <a:buNone/>
            </a:pPr>
            <a:r>
              <a:rPr lang="ru-RU" sz="2900" dirty="0">
                <a:latin typeface="Times New Roman" pitchFamily="18" charset="0"/>
                <a:cs typeface="Times New Roman" pitchFamily="18" charset="0"/>
              </a:rPr>
              <a:t>KARCHER («</a:t>
            </a:r>
            <a:r>
              <a:rPr lang="ru-RU" sz="2900" dirty="0" err="1">
                <a:latin typeface="Times New Roman" pitchFamily="18" charset="0"/>
                <a:cs typeface="Times New Roman" pitchFamily="18" charset="0"/>
              </a:rPr>
              <a:t>Керхер</a:t>
            </a:r>
            <a:r>
              <a:rPr lang="ru-RU" sz="2900" dirty="0">
                <a:latin typeface="Times New Roman" pitchFamily="18" charset="0"/>
                <a:cs typeface="Times New Roman" pitchFamily="18" charset="0"/>
              </a:rPr>
              <a:t>») — немецкая фирма, которая представляет широкий спектр чистящих средств как для машинного, так и для ручного использования, соответствующих всем экологическим требованиям.</a:t>
            </a:r>
          </a:p>
          <a:p>
            <a:pPr marL="0" indent="534988" algn="just">
              <a:buNone/>
            </a:pPr>
            <a:endParaRPr lang="ru-RU" sz="2100" dirty="0"/>
          </a:p>
        </p:txBody>
      </p:sp>
      <p:sp>
        <p:nvSpPr>
          <p:cNvPr id="5" name="Заголовок 1">
            <a:extLst>
              <a:ext uri="{FF2B5EF4-FFF2-40B4-BE49-F238E27FC236}">
                <a16:creationId xmlns:a16="http://schemas.microsoft.com/office/drawing/2014/main" id="{9185D8B0-B1C2-48E4-A241-B6D6C8B51413}"/>
              </a:ext>
            </a:extLst>
          </p:cNvPr>
          <p:cNvSpPr>
            <a:spLocks noGrp="1"/>
          </p:cNvSpPr>
          <p:nvPr>
            <p:ph type="title"/>
          </p:nvPr>
        </p:nvSpPr>
        <p:spPr>
          <a:xfrm>
            <a:off x="532673" y="457417"/>
            <a:ext cx="9687193" cy="775597"/>
          </a:xfrm>
        </p:spPr>
        <p:txBody>
          <a:bodyPr/>
          <a:lstStyle/>
          <a:p>
            <a:r>
              <a:rPr lang="ru-RU" sz="2800" dirty="0"/>
              <a:t>Выполнение практического </a:t>
            </a:r>
            <a:br>
              <a:rPr lang="ru-RU" sz="2800" dirty="0"/>
            </a:br>
            <a:r>
              <a:rPr lang="ru-RU" sz="2800" dirty="0"/>
              <a:t>кейс-задания №3</a:t>
            </a:r>
          </a:p>
        </p:txBody>
      </p:sp>
      <p:pic>
        <p:nvPicPr>
          <p:cNvPr id="4" name="Рисунок 3">
            <a:extLst>
              <a:ext uri="{FF2B5EF4-FFF2-40B4-BE49-F238E27FC236}">
                <a16:creationId xmlns:a16="http://schemas.microsoft.com/office/drawing/2014/main" id="{5DB1F357-4203-4D98-9D03-32C97C899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328986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1A554A7-DFC0-471A-80A6-5FBE86889F3A}"/>
              </a:ext>
            </a:extLst>
          </p:cNvPr>
          <p:cNvSpPr>
            <a:spLocks noGrp="1"/>
          </p:cNvSpPr>
          <p:nvPr>
            <p:ph idx="1"/>
          </p:nvPr>
        </p:nvSpPr>
        <p:spPr>
          <a:xfrm>
            <a:off x="703230" y="1780367"/>
            <a:ext cx="9072000" cy="4896000"/>
          </a:xfrm>
        </p:spPr>
        <p:txBody>
          <a:bodyPr>
            <a:normAutofit fontScale="85000" lnSpcReduction="10000"/>
          </a:bodyPr>
          <a:lstStyle/>
          <a:p>
            <a:pPr marL="0" indent="534988" algn="ctr">
              <a:buNone/>
            </a:pPr>
            <a:r>
              <a:rPr lang="ru-RU" sz="2300" dirty="0">
                <a:latin typeface="Times New Roman" pitchFamily="18" charset="0"/>
                <a:cs typeface="Times New Roman" pitchFamily="18" charset="0"/>
              </a:rPr>
              <a:t>Refill-станция и divermait-система отличаются назначением и принципом работы. Эти понятия относятся к разным сферам: refill-станция — к автоматизированным системам для заправки многоразовой тары, divermait-система — к системам для управления виртуальными рабочими столами</a:t>
            </a:r>
          </a:p>
          <a:p>
            <a:pPr algn="ctr"/>
            <a:r>
              <a:rPr lang="ru-RU" sz="2300" dirty="0">
                <a:latin typeface="Times New Roman" pitchFamily="18" charset="0"/>
                <a:cs typeface="Times New Roman" pitchFamily="18" charset="0"/>
              </a:rPr>
              <a:t>Refill-станция (от английского </a:t>
            </a:r>
            <a:r>
              <a:rPr lang="ru-RU" sz="2300" dirty="0" err="1">
                <a:latin typeface="Times New Roman" pitchFamily="18" charset="0"/>
                <a:cs typeface="Times New Roman" pitchFamily="18" charset="0"/>
              </a:rPr>
              <a:t>refill</a:t>
            </a:r>
            <a:r>
              <a:rPr lang="ru-RU" sz="2300" dirty="0">
                <a:latin typeface="Times New Roman" pitchFamily="18" charset="0"/>
                <a:cs typeface="Times New Roman" pitchFamily="18" charset="0"/>
              </a:rPr>
              <a:t> — «наполнять повторно») — автоматизированная система для заправки многоразовой тары различными жидкими или сыпучими материалами. Некоторые особенности: </a:t>
            </a:r>
          </a:p>
          <a:p>
            <a:pPr algn="ctr"/>
            <a:r>
              <a:rPr lang="ru-RU" sz="2300" dirty="0">
                <a:latin typeface="Times New Roman" pitchFamily="18" charset="0"/>
                <a:cs typeface="Times New Roman" pitchFamily="18" charset="0"/>
              </a:rPr>
              <a:t>Принцип работы: тара проходит цикл очистки и повторного наполнения.</a:t>
            </a:r>
          </a:p>
          <a:p>
            <a:pPr algn="ctr"/>
            <a:r>
              <a:rPr lang="ru-RU" sz="2300" dirty="0">
                <a:latin typeface="Times New Roman" pitchFamily="18" charset="0"/>
                <a:cs typeface="Times New Roman" pitchFamily="18" charset="0"/>
              </a:rPr>
              <a:t>Компоненты: система подачи продукта, узел очистки и дезинфекции тары, наполнительный механизм, контроль качества, автоматическая система укупорки.</a:t>
            </a:r>
          </a:p>
          <a:p>
            <a:pPr algn="ctr"/>
            <a:r>
              <a:rPr lang="ru-RU" sz="2300" dirty="0">
                <a:latin typeface="Times New Roman" pitchFamily="18" charset="0"/>
                <a:cs typeface="Times New Roman" pitchFamily="18" charset="0"/>
              </a:rPr>
              <a:t>Преимущества:</a:t>
            </a:r>
          </a:p>
          <a:p>
            <a:pPr lvl="1" algn="ctr"/>
            <a:r>
              <a:rPr lang="ru-RU" sz="2300" dirty="0">
                <a:latin typeface="Times New Roman" pitchFamily="18" charset="0"/>
                <a:cs typeface="Times New Roman" pitchFamily="18" charset="0"/>
              </a:rPr>
              <a:t>экономия на упаковочных материалах (может достигать 50–70% в зависимости от типа продукции);</a:t>
            </a:r>
          </a:p>
          <a:p>
            <a:pPr lvl="1" algn="ctr"/>
            <a:r>
              <a:rPr lang="ru-RU" sz="2300" dirty="0">
                <a:latin typeface="Times New Roman" pitchFamily="18" charset="0"/>
                <a:cs typeface="Times New Roman" pitchFamily="18" charset="0"/>
              </a:rPr>
              <a:t>снижение затрат на утилизацию отходов и логистику;</a:t>
            </a:r>
          </a:p>
          <a:p>
            <a:pPr lvl="1" algn="ctr"/>
            <a:r>
              <a:rPr lang="ru-RU" sz="2300" dirty="0">
                <a:latin typeface="Times New Roman" pitchFamily="18" charset="0"/>
                <a:cs typeface="Times New Roman" pitchFamily="18" charset="0"/>
              </a:rPr>
              <a:t>экологический эффект — сокращение использования пластика и других материалов, требующих длительного разложения.</a:t>
            </a:r>
          </a:p>
          <a:p>
            <a:pPr marL="0" indent="534988" algn="just">
              <a:buNone/>
            </a:pPr>
            <a:endParaRPr lang="ru-RU" sz="2100" dirty="0"/>
          </a:p>
        </p:txBody>
      </p:sp>
      <p:sp>
        <p:nvSpPr>
          <p:cNvPr id="5" name="Заголовок 1">
            <a:extLst>
              <a:ext uri="{FF2B5EF4-FFF2-40B4-BE49-F238E27FC236}">
                <a16:creationId xmlns:a16="http://schemas.microsoft.com/office/drawing/2014/main" id="{9185D8B0-B1C2-48E4-A241-B6D6C8B51413}"/>
              </a:ext>
            </a:extLst>
          </p:cNvPr>
          <p:cNvSpPr>
            <a:spLocks noGrp="1"/>
          </p:cNvSpPr>
          <p:nvPr>
            <p:ph type="title"/>
          </p:nvPr>
        </p:nvSpPr>
        <p:spPr>
          <a:xfrm>
            <a:off x="532673" y="457417"/>
            <a:ext cx="9687193" cy="775597"/>
          </a:xfrm>
        </p:spPr>
        <p:txBody>
          <a:bodyPr/>
          <a:lstStyle/>
          <a:p>
            <a:r>
              <a:rPr lang="ru-RU" sz="2800" dirty="0"/>
              <a:t>Выполнение практического </a:t>
            </a:r>
            <a:br>
              <a:rPr lang="ru-RU" sz="2800" dirty="0"/>
            </a:br>
            <a:r>
              <a:rPr lang="ru-RU" sz="2800" dirty="0"/>
              <a:t>кейс-задания №3</a:t>
            </a:r>
          </a:p>
        </p:txBody>
      </p:sp>
      <p:pic>
        <p:nvPicPr>
          <p:cNvPr id="4" name="Рисунок 3">
            <a:extLst>
              <a:ext uri="{FF2B5EF4-FFF2-40B4-BE49-F238E27FC236}">
                <a16:creationId xmlns:a16="http://schemas.microsoft.com/office/drawing/2014/main" id="{89C9FAD8-A361-44B2-AD81-D839E7C17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328986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1A554A7-DFC0-471A-80A6-5FBE86889F3A}"/>
              </a:ext>
            </a:extLst>
          </p:cNvPr>
          <p:cNvSpPr>
            <a:spLocks noGrp="1"/>
          </p:cNvSpPr>
          <p:nvPr>
            <p:ph idx="1"/>
          </p:nvPr>
        </p:nvSpPr>
        <p:spPr>
          <a:xfrm>
            <a:off x="346040" y="1780367"/>
            <a:ext cx="9824904" cy="5076000"/>
          </a:xfrm>
        </p:spPr>
        <p:txBody>
          <a:bodyPr>
            <a:normAutofit fontScale="55000" lnSpcReduction="20000"/>
          </a:bodyPr>
          <a:lstStyle/>
          <a:p>
            <a:pPr algn="ctr">
              <a:buNone/>
            </a:pPr>
            <a:r>
              <a:rPr lang="ru-RU" sz="3300" dirty="0">
                <a:latin typeface="Times New Roman" pitchFamily="18" charset="0"/>
                <a:cs typeface="Times New Roman" pitchFamily="18" charset="0"/>
              </a:rPr>
              <a:t>Чек-лист для уборки ванной комнаты в гостинице в стандарт категории номеров </a:t>
            </a:r>
          </a:p>
          <a:p>
            <a:pPr algn="ctr"/>
            <a:r>
              <a:rPr lang="ru-RU" sz="3300" dirty="0">
                <a:latin typeface="Times New Roman" pitchFamily="18" charset="0"/>
                <a:cs typeface="Times New Roman" pitchFamily="18" charset="0"/>
              </a:rPr>
              <a:t>Проверка наличия постороннего запаха.</a:t>
            </a:r>
          </a:p>
          <a:p>
            <a:pPr algn="ctr"/>
            <a:r>
              <a:rPr lang="ru-RU" sz="3300" dirty="0">
                <a:latin typeface="Times New Roman" pitchFamily="18" charset="0"/>
                <a:cs typeface="Times New Roman" pitchFamily="18" charset="0"/>
              </a:rPr>
              <a:t>Чистота пола и душевой кабины, закрытие трапа.</a:t>
            </a:r>
          </a:p>
          <a:p>
            <a:pPr algn="ctr"/>
            <a:r>
              <a:rPr lang="ru-RU" sz="3300" dirty="0">
                <a:latin typeface="Times New Roman" pitchFamily="18" charset="0"/>
                <a:cs typeface="Times New Roman" pitchFamily="18" charset="0"/>
              </a:rPr>
              <a:t>Соответствие количества и размещения полотенец.</a:t>
            </a:r>
          </a:p>
          <a:p>
            <a:pPr algn="ctr"/>
            <a:r>
              <a:rPr lang="ru-RU" sz="3300" dirty="0">
                <a:latin typeface="Times New Roman" pitchFamily="18" charset="0"/>
                <a:cs typeface="Times New Roman" pitchFamily="18" charset="0"/>
              </a:rPr>
              <a:t>Натёртые хромированные поверхности (смесители, держатели, ручки в ванной, душевая лейка, заглушки слива в ванной и раковине).</a:t>
            </a:r>
          </a:p>
          <a:p>
            <a:pPr algn="ctr"/>
            <a:r>
              <a:rPr lang="ru-RU" sz="3300" dirty="0">
                <a:latin typeface="Times New Roman" pitchFamily="18" charset="0"/>
                <a:cs typeface="Times New Roman" pitchFamily="18" charset="0"/>
              </a:rPr>
              <a:t>Чистота унитаза и крышки (сверху и снизу).</a:t>
            </a:r>
          </a:p>
          <a:p>
            <a:pPr algn="ctr"/>
            <a:r>
              <a:rPr lang="ru-RU" sz="3300" dirty="0">
                <a:latin typeface="Times New Roman" pitchFamily="18" charset="0"/>
                <a:cs typeface="Times New Roman" pitchFamily="18" charset="0"/>
              </a:rPr>
              <a:t>Загнутая туалетная бумага, наличие запаса.</a:t>
            </a:r>
          </a:p>
          <a:p>
            <a:pPr algn="ctr"/>
            <a:r>
              <a:rPr lang="ru-RU" sz="3300" dirty="0">
                <a:latin typeface="Times New Roman" pitchFamily="18" charset="0"/>
                <a:cs typeface="Times New Roman" pitchFamily="18" charset="0"/>
              </a:rPr>
              <a:t>Порядок ершика.</a:t>
            </a:r>
          </a:p>
          <a:p>
            <a:pPr algn="ctr"/>
            <a:r>
              <a:rPr lang="ru-RU" sz="3300" dirty="0">
                <a:latin typeface="Times New Roman" pitchFamily="18" charset="0"/>
                <a:cs typeface="Times New Roman" pitchFamily="18" charset="0"/>
              </a:rPr>
              <a:t>Чистые зеркала и стеклянные полки.</a:t>
            </a:r>
          </a:p>
          <a:p>
            <a:pPr algn="ctr"/>
            <a:r>
              <a:rPr lang="ru-RU" sz="3300" dirty="0">
                <a:latin typeface="Times New Roman" pitchFamily="18" charset="0"/>
                <a:cs typeface="Times New Roman" pitchFamily="18" charset="0"/>
              </a:rPr>
              <a:t>Чистая раковина, без подтёков и волос.</a:t>
            </a:r>
          </a:p>
          <a:p>
            <a:pPr algn="ctr"/>
            <a:r>
              <a:rPr lang="ru-RU" sz="3300" dirty="0">
                <a:latin typeface="Times New Roman" pitchFamily="18" charset="0"/>
                <a:cs typeface="Times New Roman" pitchFamily="18" charset="0"/>
              </a:rPr>
              <a:t>Выкладка: мыло, гель, шампунь, при необходимости — наборы (зубной, швейный).</a:t>
            </a:r>
          </a:p>
          <a:p>
            <a:pPr algn="ctr"/>
            <a:r>
              <a:rPr lang="ru-RU" sz="3300" dirty="0">
                <a:latin typeface="Times New Roman" pitchFamily="18" charset="0"/>
                <a:cs typeface="Times New Roman" pitchFamily="18" charset="0"/>
              </a:rPr>
              <a:t>Фен на месте.</a:t>
            </a:r>
          </a:p>
          <a:p>
            <a:pPr algn="ctr"/>
            <a:r>
              <a:rPr lang="ru-RU" sz="3300" dirty="0">
                <a:latin typeface="Times New Roman" pitchFamily="18" charset="0"/>
                <a:cs typeface="Times New Roman" pitchFamily="18" charset="0"/>
              </a:rPr>
              <a:t>Чистое мусорное ведро, с пакетом.</a:t>
            </a:r>
          </a:p>
          <a:p>
            <a:pPr algn="ctr"/>
            <a:r>
              <a:rPr lang="ru-RU" sz="3300" dirty="0">
                <a:latin typeface="Times New Roman" pitchFamily="18" charset="0"/>
                <a:cs typeface="Times New Roman" pitchFamily="18" charset="0"/>
              </a:rPr>
              <a:t>Стены, потолок, плитка без сколов и пятен.</a:t>
            </a:r>
          </a:p>
          <a:p>
            <a:pPr algn="ctr"/>
            <a:r>
              <a:rPr lang="ru-RU" sz="3300" dirty="0">
                <a:latin typeface="Times New Roman" pitchFamily="18" charset="0"/>
                <a:cs typeface="Times New Roman" pitchFamily="18" charset="0"/>
              </a:rPr>
              <a:t>Целая дверь в ванной, без повреждений.</a:t>
            </a:r>
          </a:p>
          <a:p>
            <a:pPr marL="0" indent="534988" algn="just">
              <a:buNone/>
            </a:pPr>
            <a:endParaRPr lang="ru-RU" sz="2100" dirty="0"/>
          </a:p>
        </p:txBody>
      </p:sp>
      <p:sp>
        <p:nvSpPr>
          <p:cNvPr id="5" name="Заголовок 1">
            <a:extLst>
              <a:ext uri="{FF2B5EF4-FFF2-40B4-BE49-F238E27FC236}">
                <a16:creationId xmlns:a16="http://schemas.microsoft.com/office/drawing/2014/main" id="{9185D8B0-B1C2-48E4-A241-B6D6C8B51413}"/>
              </a:ext>
            </a:extLst>
          </p:cNvPr>
          <p:cNvSpPr>
            <a:spLocks noGrp="1"/>
          </p:cNvSpPr>
          <p:nvPr>
            <p:ph type="title"/>
          </p:nvPr>
        </p:nvSpPr>
        <p:spPr>
          <a:xfrm>
            <a:off x="532673" y="457417"/>
            <a:ext cx="9687193" cy="775597"/>
          </a:xfrm>
        </p:spPr>
        <p:txBody>
          <a:bodyPr/>
          <a:lstStyle/>
          <a:p>
            <a:r>
              <a:rPr lang="ru-RU" sz="2800" dirty="0"/>
              <a:t>Выполнение практического </a:t>
            </a:r>
            <a:br>
              <a:rPr lang="ru-RU" sz="2800" dirty="0"/>
            </a:br>
            <a:r>
              <a:rPr lang="ru-RU" sz="2800" dirty="0"/>
              <a:t>кейс-задания №4</a:t>
            </a:r>
          </a:p>
        </p:txBody>
      </p:sp>
    </p:spTree>
    <p:extLst>
      <p:ext uri="{BB962C8B-B14F-4D97-AF65-F5344CB8AC3E}">
        <p14:creationId xmlns:p14="http://schemas.microsoft.com/office/powerpoint/2010/main" val="3001475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1A554A7-DFC0-471A-80A6-5FBE86889F3A}"/>
              </a:ext>
            </a:extLst>
          </p:cNvPr>
          <p:cNvSpPr>
            <a:spLocks noGrp="1"/>
          </p:cNvSpPr>
          <p:nvPr>
            <p:ph idx="1"/>
          </p:nvPr>
        </p:nvSpPr>
        <p:spPr>
          <a:xfrm>
            <a:off x="846106" y="1708929"/>
            <a:ext cx="8856000" cy="5184000"/>
          </a:xfrm>
        </p:spPr>
        <p:txBody>
          <a:bodyPr>
            <a:normAutofit/>
          </a:bodyPr>
          <a:lstStyle/>
          <a:p>
            <a:pPr algn="ctr">
              <a:buNone/>
            </a:pPr>
            <a:r>
              <a:rPr lang="ru-RU" sz="2200" dirty="0">
                <a:latin typeface="Times New Roman" pitchFamily="18" charset="0"/>
                <a:cs typeface="Times New Roman" pitchFamily="18" charset="0"/>
              </a:rPr>
              <a:t>Алгоритм действий горничной в гостинице в случае обнаружения повреждённого гостем имущества:</a:t>
            </a:r>
          </a:p>
          <a:p>
            <a:pPr algn="ctr">
              <a:buNone/>
            </a:pPr>
            <a:r>
              <a:rPr lang="ru-RU" sz="2200" dirty="0">
                <a:latin typeface="Times New Roman" pitchFamily="18" charset="0"/>
                <a:cs typeface="Times New Roman" pitchFamily="18" charset="0"/>
              </a:rPr>
              <a:t>1.Сообщить о проблеме дежурному или старшему администратору.</a:t>
            </a:r>
          </a:p>
          <a:p>
            <a:pPr algn="ctr">
              <a:buNone/>
            </a:pPr>
            <a:r>
              <a:rPr lang="ru-RU" sz="2200" dirty="0">
                <a:latin typeface="Times New Roman" pitchFamily="18" charset="0"/>
                <a:cs typeface="Times New Roman" pitchFamily="18" charset="0"/>
              </a:rPr>
              <a:t>2. Совместно с администратором составить акт о происшествии.</a:t>
            </a:r>
          </a:p>
          <a:p>
            <a:pPr algn="ctr">
              <a:buNone/>
            </a:pPr>
            <a:r>
              <a:rPr lang="ru-RU" sz="2200" dirty="0">
                <a:latin typeface="Times New Roman" pitchFamily="18" charset="0"/>
                <a:cs typeface="Times New Roman" pitchFamily="18" charset="0"/>
              </a:rPr>
              <a:t>3. Зарегистрировать акт в специальном журнале и расписаться под ним — горничной, администратору и представителю службы безопасности отеля.</a:t>
            </a:r>
          </a:p>
          <a:p>
            <a:pPr algn="ctr">
              <a:buNone/>
            </a:pPr>
            <a:r>
              <a:rPr lang="ru-RU" sz="2200" dirty="0">
                <a:latin typeface="Times New Roman" pitchFamily="18" charset="0"/>
                <a:cs typeface="Times New Roman" pitchFamily="18" charset="0"/>
              </a:rPr>
              <a:t>4. Сделать всё возможное, чтобы ущерб был возмещён. Для этого нужно найти контакты съехавшего постояльца либо организации, которая его заселяла, и настоятельно рекомендовать возместить ущерб мирным путём.</a:t>
            </a:r>
          </a:p>
          <a:p>
            <a:pPr algn="ctr">
              <a:buNone/>
            </a:pPr>
            <a:r>
              <a:rPr lang="ru-RU" sz="2200" dirty="0">
                <a:latin typeface="Times New Roman" pitchFamily="18" charset="0"/>
                <a:cs typeface="Times New Roman" pitchFamily="18" charset="0"/>
              </a:rPr>
              <a:t>5. Если гость ещё живёт в отеле и его вина неочевидна, например, кровать сломалась из-за физического износа, — не стоит обвинять постояльца в ущербе</a:t>
            </a:r>
          </a:p>
          <a:p>
            <a:pPr marL="0" indent="534988" algn="just">
              <a:buNone/>
            </a:pPr>
            <a:endParaRPr lang="ru-RU" sz="2100" dirty="0"/>
          </a:p>
        </p:txBody>
      </p:sp>
      <p:sp>
        <p:nvSpPr>
          <p:cNvPr id="5" name="Заголовок 1">
            <a:extLst>
              <a:ext uri="{FF2B5EF4-FFF2-40B4-BE49-F238E27FC236}">
                <a16:creationId xmlns:a16="http://schemas.microsoft.com/office/drawing/2014/main" id="{9185D8B0-B1C2-48E4-A241-B6D6C8B51413}"/>
              </a:ext>
            </a:extLst>
          </p:cNvPr>
          <p:cNvSpPr>
            <a:spLocks noGrp="1"/>
          </p:cNvSpPr>
          <p:nvPr>
            <p:ph type="title"/>
          </p:nvPr>
        </p:nvSpPr>
        <p:spPr>
          <a:xfrm>
            <a:off x="532673" y="457417"/>
            <a:ext cx="9687193" cy="775597"/>
          </a:xfrm>
        </p:spPr>
        <p:txBody>
          <a:bodyPr/>
          <a:lstStyle/>
          <a:p>
            <a:r>
              <a:rPr lang="ru-RU" sz="2800" dirty="0"/>
              <a:t>Выполнение практического </a:t>
            </a:r>
            <a:br>
              <a:rPr lang="ru-RU" sz="2800" dirty="0"/>
            </a:br>
            <a:r>
              <a:rPr lang="ru-RU" sz="2800" dirty="0"/>
              <a:t>кейс-задания №5</a:t>
            </a:r>
          </a:p>
        </p:txBody>
      </p:sp>
      <p:pic>
        <p:nvPicPr>
          <p:cNvPr id="4" name="Рисунок 3">
            <a:extLst>
              <a:ext uri="{FF2B5EF4-FFF2-40B4-BE49-F238E27FC236}">
                <a16:creationId xmlns:a16="http://schemas.microsoft.com/office/drawing/2014/main" id="{C0BCB268-A609-4250-8DE6-112FBE043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385083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62297" y="468263"/>
            <a:ext cx="9638563" cy="775597"/>
          </a:xfrm>
        </p:spPr>
        <p:txBody>
          <a:bodyPr/>
          <a:lstStyle/>
          <a:p>
            <a:r>
              <a:rPr lang="ru-RU" sz="2800" dirty="0"/>
              <a:t>Предложения по совершенствованию работы хозяйственной службы</a:t>
            </a:r>
            <a:r>
              <a:rPr sz="2800">
                <a:cs typeface="Times New Roman" pitchFamily="18" charset="0"/>
              </a:rPr>
              <a:t> Отеля «Троя»</a:t>
            </a:r>
            <a:r>
              <a:rPr sz="2800"/>
              <a:t> </a:t>
            </a:r>
            <a:endParaRPr lang="ru-RU" sz="2800" dirty="0"/>
          </a:p>
        </p:txBody>
      </p:sp>
      <p:sp>
        <p:nvSpPr>
          <p:cNvPr id="4" name="Прямоугольник 3"/>
          <p:cNvSpPr/>
          <p:nvPr/>
        </p:nvSpPr>
        <p:spPr>
          <a:xfrm>
            <a:off x="131726" y="1780367"/>
            <a:ext cx="10368000" cy="3370153"/>
          </a:xfrm>
          <a:prstGeom prst="rect">
            <a:avLst/>
          </a:prstGeom>
        </p:spPr>
        <p:txBody>
          <a:bodyPr wrap="square">
            <a:spAutoFit/>
          </a:bodyPr>
          <a:lstStyle/>
          <a:p>
            <a:pPr indent="536575" algn="ctr"/>
            <a:r>
              <a:rPr lang="ru-RU" sz="1600" dirty="0">
                <a:latin typeface="Times New Roman" pitchFamily="18" charset="0"/>
                <a:cs typeface="Times New Roman" pitchFamily="18" charset="0"/>
              </a:rPr>
              <a:t>Во-первых, с целью совершенствования работы горничных в отеле «Троя» </a:t>
            </a:r>
          </a:p>
          <a:p>
            <a:pPr indent="536575" algn="ctr">
              <a:spcAft>
                <a:spcPts val="0"/>
              </a:spcAft>
            </a:pPr>
            <a:r>
              <a:rPr lang="ru-RU" sz="1600" dirty="0">
                <a:latin typeface="Times New Roman" pitchFamily="18" charset="0"/>
                <a:cs typeface="Times New Roman" pitchFamily="18" charset="0"/>
              </a:rPr>
              <a:t>предлагается ввести новые нормативы времени отдыха горничной. Под временем отдыха понимаются установленные законом перерывы в трудовой деятельности работников, в течение которых они свободны от выполнения своих трудовых обязанностей и которые они могут использовать по своему усмотрению. Правильное чередование работы и отдыха имеет большое значение. Своевременные достаточные перерывы уменьшают утомляемость работников и способствуют повышению производительности труда. В настоящее время на отдых горничных в гостинице «Лайнер» отводится 1 час 30 минут, у горничных, работающих в первую смену этот период времени составляет с 10:00 до 11:30 часов, во вторую смену - с 17:00 до 18:30 часов.</a:t>
            </a:r>
          </a:p>
          <a:p>
            <a:pPr indent="536575" algn="ctr">
              <a:spcAft>
                <a:spcPts val="0"/>
              </a:spcAft>
            </a:pPr>
            <a:r>
              <a:rPr lang="ru-RU" sz="1600" dirty="0">
                <a:latin typeface="Times New Roman" pitchFamily="18" charset="0"/>
                <a:cs typeface="Times New Roman" pitchFamily="18" charset="0"/>
              </a:rPr>
              <a:t>С целью повышения производительности труда и эффективности работы горничных,  мною предложено разбить время отдыха горничной на 3 интервала: </a:t>
            </a:r>
          </a:p>
          <a:p>
            <a:pPr indent="536575" algn="ctr"/>
            <a:r>
              <a:rPr lang="ru-RU" sz="1600" dirty="0">
                <a:latin typeface="Times New Roman" pitchFamily="18" charset="0"/>
                <a:cs typeface="Times New Roman" pitchFamily="18" charset="0"/>
              </a:rPr>
              <a:t>Предложенное разделение времени отдыха горничных в отеле «Троя» </a:t>
            </a:r>
          </a:p>
          <a:p>
            <a:pPr indent="536575" algn="ctr">
              <a:spcAft>
                <a:spcPts val="0"/>
              </a:spcAft>
            </a:pPr>
            <a:r>
              <a:rPr lang="ru-RU" sz="1600" dirty="0">
                <a:latin typeface="Times New Roman" pitchFamily="18" charset="0"/>
                <a:cs typeface="Times New Roman" pitchFamily="18" charset="0"/>
              </a:rPr>
              <a:t> предполагает уменьшение утомляемости горничной и способствует повышению производительности труда, увеличится скорость обслуживания (уборки) номера, горничная станет внимательнее относиться к уборке номеров</a:t>
            </a:r>
          </a:p>
        </p:txBody>
      </p:sp>
      <p:pic>
        <p:nvPicPr>
          <p:cNvPr id="5" name="Рисунок 4" descr="Предлагаемая схема нормативов времени отдыха горничных гостиницы «Лайнер» [3]"/>
          <p:cNvPicPr/>
          <p:nvPr/>
        </p:nvPicPr>
        <p:blipFill>
          <a:blip r:embed="rId2"/>
          <a:srcRect/>
          <a:stretch>
            <a:fillRect/>
          </a:stretch>
        </p:blipFill>
        <p:spPr bwMode="auto">
          <a:xfrm>
            <a:off x="2060552" y="4995077"/>
            <a:ext cx="5616000" cy="2199640"/>
          </a:xfrm>
          <a:prstGeom prst="rect">
            <a:avLst/>
          </a:prstGeom>
          <a:noFill/>
          <a:ln w="9525">
            <a:noFill/>
            <a:miter lim="800000"/>
            <a:headEnd/>
            <a:tailEnd/>
          </a:ln>
        </p:spPr>
      </p:pic>
    </p:spTree>
    <p:extLst>
      <p:ext uri="{BB962C8B-B14F-4D97-AF65-F5344CB8AC3E}">
        <p14:creationId xmlns:p14="http://schemas.microsoft.com/office/powerpoint/2010/main" val="3394909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62297" y="468263"/>
            <a:ext cx="9638563" cy="775597"/>
          </a:xfrm>
        </p:spPr>
        <p:txBody>
          <a:bodyPr/>
          <a:lstStyle/>
          <a:p>
            <a:r>
              <a:rPr lang="ru-RU" sz="2800" dirty="0"/>
              <a:t>Предложения по совершенствованию работы хозяйственной службы</a:t>
            </a:r>
            <a:r>
              <a:rPr sz="2800">
                <a:cs typeface="Times New Roman" pitchFamily="18" charset="0"/>
              </a:rPr>
              <a:t> Отеля «Троя»</a:t>
            </a:r>
            <a:r>
              <a:rPr sz="2800"/>
              <a:t> </a:t>
            </a:r>
            <a:endParaRPr lang="ru-RU" sz="2800" dirty="0"/>
          </a:p>
        </p:txBody>
      </p:sp>
      <p:sp>
        <p:nvSpPr>
          <p:cNvPr id="3" name="Прямоугольник 2"/>
          <p:cNvSpPr/>
          <p:nvPr/>
        </p:nvSpPr>
        <p:spPr>
          <a:xfrm>
            <a:off x="274602" y="1708929"/>
            <a:ext cx="10260000" cy="5586145"/>
          </a:xfrm>
          <a:prstGeom prst="rect">
            <a:avLst/>
          </a:prstGeom>
        </p:spPr>
        <p:txBody>
          <a:bodyPr wrap="square">
            <a:spAutoFit/>
          </a:bodyPr>
          <a:lstStyle/>
          <a:p>
            <a:pPr algn="ctr"/>
            <a:r>
              <a:rPr lang="ru-RU" sz="1600" dirty="0">
                <a:latin typeface="Times New Roman" pitchFamily="18" charset="0"/>
                <a:cs typeface="Times New Roman" pitchFamily="18" charset="0"/>
              </a:rPr>
              <a:t>С целью совершенствования работы горничных в отеле «Троя» </a:t>
            </a:r>
          </a:p>
          <a:p>
            <a:pPr algn="ctr"/>
            <a:r>
              <a:rPr lang="ru-RU" sz="1600" dirty="0">
                <a:latin typeface="Times New Roman" pitchFamily="18" charset="0"/>
                <a:cs typeface="Times New Roman" pitchFamily="18" charset="0"/>
              </a:rPr>
              <a:t>предлагаю разработку и внедрение системы тренингов для повышения культуры общения и качества работы сотрудников службы горничных, а также обучающие тренинги, семинары, инструктажи, практические ситуации для горничных, которые позволят повысить качество и профессионализм работы. Процесс обучения - непрерывный процесс, и он должен стать частью каждой гостиницы. В результате обучения служащие гостиницы приобретают чувство гордости за принадлежность к организации и удовлетворение от своей работы, а это способствует лучшему обслуживанию гостей. Изучение такой тесной взаимозависимости показывает, что удовлетворенность служащего своей работой, его чувство сопричастности в решении основных задач повышают степень удовлетворенности клиента. Внедрение хорошей программы обучения может содействовать развитию организации по восходящей спирали. Должным образом обученные служащие могут качественно обслужить гостей, что помогает создать желаемый имидж и привлечь большее количество гостей. Особое внимание уделено повышению квалификации горничных. Именно работу горничной гость видит ежедневно, общаясь с ней пусть не напрямую, а косвенно, гораздо чаще, чем с администраторами или официантами. Поэтому работа горничных имеет большое значение для гостиницы, так как она может повлиять на решение клиента, возвращаться ему в эту гостиницу или нет. От их работы во многом зависит успех</a:t>
            </a:r>
            <a:r>
              <a:rPr lang="ru-RU" sz="1600" dirty="0"/>
              <a:t> </a:t>
            </a:r>
            <a:r>
              <a:rPr lang="ru-RU" sz="1600" dirty="0">
                <a:latin typeface="Times New Roman" pitchFamily="18" charset="0"/>
                <a:cs typeface="Times New Roman" pitchFamily="18" charset="0"/>
              </a:rPr>
              <a:t>отеля «Троя» </a:t>
            </a:r>
          </a:p>
          <a:p>
            <a:pPr algn="ctr"/>
            <a:r>
              <a:rPr lang="ru-RU" sz="1600" dirty="0">
                <a:latin typeface="Times New Roman" pitchFamily="18" charset="0"/>
                <a:cs typeface="Times New Roman" pitchFamily="18" charset="0"/>
              </a:rPr>
              <a:t>Для реализации предложенного плана разработан курс "Безупречный сервис гостиницы". Он нацелен на обучение современным стандартам работы горничных и отработку навыков сервиса в службе горничных гостиницы «Лайнер». Курс разбит на 2 модуля: 1 модуль - введение в специальность, навыки работы, практика, 2 модуль - карьерный рост: горничная - дежурный администратор на этаже - руководитель службы горничных, тренинг "Поведение горничных в конфликтной ситуации. </a:t>
            </a:r>
            <a:r>
              <a:rPr lang="ru-RU" sz="1600" dirty="0" err="1">
                <a:latin typeface="Times New Roman" pitchFamily="18" charset="0"/>
                <a:cs typeface="Times New Roman" pitchFamily="18" charset="0"/>
              </a:rPr>
              <a:t>Стрессоустойчивость</a:t>
            </a:r>
            <a:r>
              <a:rPr lang="ru-RU" sz="1600" dirty="0">
                <a:latin typeface="Times New Roman" pitchFamily="18" charset="0"/>
                <a:cs typeface="Times New Roman" pitchFamily="18" charset="0"/>
              </a:rPr>
              <a:t>".</a:t>
            </a:r>
          </a:p>
          <a:p>
            <a:pPr indent="715963" algn="just">
              <a:spcAft>
                <a:spcPts val="0"/>
              </a:spcAft>
            </a:pPr>
            <a:endParaRPr lang="ru-RU" dirty="0"/>
          </a:p>
        </p:txBody>
      </p:sp>
    </p:spTree>
    <p:extLst>
      <p:ext uri="{BB962C8B-B14F-4D97-AF65-F5344CB8AC3E}">
        <p14:creationId xmlns:p14="http://schemas.microsoft.com/office/powerpoint/2010/main" val="3394909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62297" y="468263"/>
            <a:ext cx="9638563" cy="775597"/>
          </a:xfrm>
        </p:spPr>
        <p:txBody>
          <a:bodyPr/>
          <a:lstStyle/>
          <a:p>
            <a:r>
              <a:rPr lang="ru-RU" sz="2800" dirty="0"/>
              <a:t>Предложения по совершенствованию работы хозяйственной службы</a:t>
            </a:r>
            <a:r>
              <a:rPr sz="2800">
                <a:cs typeface="Times New Roman" pitchFamily="18" charset="0"/>
              </a:rPr>
              <a:t> Отеля «Троя»</a:t>
            </a:r>
            <a:r>
              <a:rPr sz="2800"/>
              <a:t> </a:t>
            </a:r>
            <a:endParaRPr lang="ru-RU" sz="2800" dirty="0"/>
          </a:p>
        </p:txBody>
      </p:sp>
      <p:sp>
        <p:nvSpPr>
          <p:cNvPr id="4" name="Прямоугольник 3"/>
          <p:cNvSpPr/>
          <p:nvPr/>
        </p:nvSpPr>
        <p:spPr>
          <a:xfrm>
            <a:off x="0" y="1780367"/>
            <a:ext cx="9782579" cy="738664"/>
          </a:xfrm>
          <a:prstGeom prst="rect">
            <a:avLst/>
          </a:prstGeom>
        </p:spPr>
        <p:txBody>
          <a:bodyPr wrap="square">
            <a:spAutoFit/>
          </a:bodyPr>
          <a:lstStyle/>
          <a:p>
            <a:pPr indent="536575" algn="ctr"/>
            <a:r>
              <a:rPr lang="ru-RU" sz="2000" dirty="0">
                <a:latin typeface="Times New Roman" pitchFamily="18" charset="0"/>
                <a:cs typeface="Times New Roman" pitchFamily="18" charset="0"/>
              </a:rPr>
              <a:t>Таблица 1 - Расходы на проведение семинаров-тренингов </a:t>
            </a:r>
          </a:p>
          <a:p>
            <a:pPr indent="536575" algn="just">
              <a:spcAft>
                <a:spcPts val="0"/>
              </a:spcAft>
            </a:pPr>
            <a:endParaRPr lang="ru-RU" dirty="0"/>
          </a:p>
        </p:txBody>
      </p:sp>
      <p:graphicFrame>
        <p:nvGraphicFramePr>
          <p:cNvPr id="5" name="Таблица 4"/>
          <p:cNvGraphicFramePr>
            <a:graphicFrameLocks noGrp="1"/>
          </p:cNvGraphicFramePr>
          <p:nvPr/>
        </p:nvGraphicFramePr>
        <p:xfrm>
          <a:off x="1489048" y="2280433"/>
          <a:ext cx="7128935" cy="2175891"/>
        </p:xfrm>
        <a:graphic>
          <a:graphicData uri="http://schemas.openxmlformats.org/drawingml/2006/table">
            <a:tbl>
              <a:tblPr/>
              <a:tblGrid>
                <a:gridCol w="1425787">
                  <a:extLst>
                    <a:ext uri="{9D8B030D-6E8A-4147-A177-3AD203B41FA5}">
                      <a16:colId xmlns:a16="http://schemas.microsoft.com/office/drawing/2014/main" val="20000"/>
                    </a:ext>
                  </a:extLst>
                </a:gridCol>
                <a:gridCol w="1425787">
                  <a:extLst>
                    <a:ext uri="{9D8B030D-6E8A-4147-A177-3AD203B41FA5}">
                      <a16:colId xmlns:a16="http://schemas.microsoft.com/office/drawing/2014/main" val="20001"/>
                    </a:ext>
                  </a:extLst>
                </a:gridCol>
                <a:gridCol w="1425787">
                  <a:extLst>
                    <a:ext uri="{9D8B030D-6E8A-4147-A177-3AD203B41FA5}">
                      <a16:colId xmlns:a16="http://schemas.microsoft.com/office/drawing/2014/main" val="20002"/>
                    </a:ext>
                  </a:extLst>
                </a:gridCol>
                <a:gridCol w="1425787">
                  <a:extLst>
                    <a:ext uri="{9D8B030D-6E8A-4147-A177-3AD203B41FA5}">
                      <a16:colId xmlns:a16="http://schemas.microsoft.com/office/drawing/2014/main" val="20003"/>
                    </a:ext>
                  </a:extLst>
                </a:gridCol>
                <a:gridCol w="1425787">
                  <a:extLst>
                    <a:ext uri="{9D8B030D-6E8A-4147-A177-3AD203B41FA5}">
                      <a16:colId xmlns:a16="http://schemas.microsoft.com/office/drawing/2014/main" val="20004"/>
                    </a:ext>
                  </a:extLst>
                </a:gridCol>
              </a:tblGrid>
              <a:tr h="1095375">
                <a:tc>
                  <a:txBody>
                    <a:bodyPr/>
                    <a:lstStyle/>
                    <a:p>
                      <a:pPr algn="ctr">
                        <a:lnSpc>
                          <a:spcPct val="115000"/>
                        </a:lnSpc>
                        <a:spcAft>
                          <a:spcPts val="1000"/>
                        </a:spcAft>
                      </a:pPr>
                      <a:r>
                        <a:rPr lang="ru-RU" sz="1600" dirty="0">
                          <a:solidFill>
                            <a:schemeClr val="tx1"/>
                          </a:solidFill>
                          <a:latin typeface="Times New Roman" pitchFamily="18" charset="0"/>
                          <a:ea typeface="Times New Roman"/>
                          <a:cs typeface="Times New Roman" pitchFamily="18" charset="0"/>
                        </a:rPr>
                        <a:t>Наименование раздела курса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solidFill>
                            <a:schemeClr val="tx1"/>
                          </a:solidFill>
                          <a:latin typeface="Times New Roman" pitchFamily="18" charset="0"/>
                          <a:ea typeface="Times New Roman"/>
                          <a:cs typeface="Times New Roman" pitchFamily="18" charset="0"/>
                        </a:rPr>
                        <a:t>Стоимость обучения 1чел./руб.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solidFill>
                            <a:schemeClr val="tx1"/>
                          </a:solidFill>
                          <a:latin typeface="Times New Roman" pitchFamily="18" charset="0"/>
                          <a:ea typeface="Times New Roman"/>
                          <a:cs typeface="Times New Roman" pitchFamily="18" charset="0"/>
                        </a:rPr>
                        <a:t>Продолжительность обучения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solidFill>
                            <a:schemeClr val="tx1"/>
                          </a:solidFill>
                          <a:latin typeface="Times New Roman" pitchFamily="18" charset="0"/>
                          <a:ea typeface="Times New Roman"/>
                          <a:cs typeface="Times New Roman" pitchFamily="18" charset="0"/>
                        </a:rPr>
                        <a:t>Количество сотрудников, которым необходимо обучение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solidFill>
                            <a:schemeClr val="tx1"/>
                          </a:solidFill>
                          <a:latin typeface="Times New Roman" pitchFamily="18" charset="0"/>
                          <a:ea typeface="Times New Roman"/>
                          <a:cs typeface="Times New Roman" pitchFamily="18" charset="0"/>
                        </a:rPr>
                        <a:t>Сумма (руб.)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8150">
                <a:tc>
                  <a:txBody>
                    <a:bodyPr/>
                    <a:lstStyle/>
                    <a:p>
                      <a:pPr algn="ctr">
                        <a:lnSpc>
                          <a:spcPct val="115000"/>
                        </a:lnSpc>
                        <a:spcAft>
                          <a:spcPts val="1000"/>
                        </a:spcAft>
                      </a:pPr>
                      <a:r>
                        <a:rPr lang="ru-RU" sz="1600">
                          <a:solidFill>
                            <a:schemeClr val="tx1"/>
                          </a:solidFill>
                          <a:latin typeface="Times New Roman" pitchFamily="18" charset="0"/>
                          <a:ea typeface="Times New Roman"/>
                          <a:cs typeface="Times New Roman" pitchFamily="18" charset="0"/>
                        </a:rPr>
                        <a:t>Полный курс обучения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solidFill>
                            <a:schemeClr val="tx1"/>
                          </a:solidFill>
                          <a:latin typeface="Times New Roman" pitchFamily="18" charset="0"/>
                          <a:ea typeface="Times New Roman"/>
                          <a:cs typeface="Times New Roman" pitchFamily="18" charset="0"/>
                        </a:rPr>
                        <a:t>50 000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solidFill>
                            <a:schemeClr val="tx1"/>
                          </a:solidFill>
                          <a:latin typeface="Times New Roman" pitchFamily="18" charset="0"/>
                          <a:ea typeface="Times New Roman"/>
                          <a:cs typeface="Times New Roman" pitchFamily="18" charset="0"/>
                        </a:rPr>
                        <a:t>14 дней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a:solidFill>
                            <a:schemeClr val="tx1"/>
                          </a:solidFill>
                          <a:latin typeface="Times New Roman" pitchFamily="18" charset="0"/>
                          <a:ea typeface="Times New Roman"/>
                          <a:cs typeface="Times New Roman" pitchFamily="18" charset="0"/>
                        </a:rPr>
                        <a:t>13 чел.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solidFill>
                            <a:schemeClr val="tx1"/>
                          </a:solidFill>
                          <a:latin typeface="Times New Roman" pitchFamily="18" charset="0"/>
                          <a:ea typeface="Times New Roman"/>
                          <a:cs typeface="Times New Roman" pitchFamily="18" charset="0"/>
                        </a:rPr>
                        <a:t>650 000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ctr">
                        <a:lnSpc>
                          <a:spcPct val="115000"/>
                        </a:lnSpc>
                        <a:spcAft>
                          <a:spcPts val="1000"/>
                        </a:spcAft>
                      </a:pPr>
                      <a:r>
                        <a:rPr lang="ru-RU" sz="1600">
                          <a:solidFill>
                            <a:schemeClr val="tx1"/>
                          </a:solidFill>
                          <a:latin typeface="Times New Roman" pitchFamily="18" charset="0"/>
                          <a:ea typeface="Times New Roman"/>
                          <a:cs typeface="Times New Roman" pitchFamily="18" charset="0"/>
                        </a:rPr>
                        <a:t>Итого: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solidFill>
                            <a:schemeClr val="tx1"/>
                          </a:solidFill>
                          <a:latin typeface="Times New Roman" pitchFamily="18" charset="0"/>
                          <a:ea typeface="Times New Roman"/>
                          <a:cs typeface="Times New Roman" pitchFamily="18" charset="0"/>
                        </a:rPr>
                        <a:t>650 000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60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60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600"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Прямоугольник 5"/>
          <p:cNvSpPr/>
          <p:nvPr/>
        </p:nvSpPr>
        <p:spPr>
          <a:xfrm>
            <a:off x="346040" y="4566449"/>
            <a:ext cx="9782579" cy="2308324"/>
          </a:xfrm>
          <a:prstGeom prst="rect">
            <a:avLst/>
          </a:prstGeom>
        </p:spPr>
        <p:txBody>
          <a:bodyPr wrap="square">
            <a:spAutoFit/>
          </a:bodyPr>
          <a:lstStyle/>
          <a:p>
            <a:pPr algn="ctr"/>
            <a:r>
              <a:rPr lang="ru-RU" sz="1800" dirty="0">
                <a:latin typeface="Times New Roman" pitchFamily="18" charset="0"/>
                <a:cs typeface="Times New Roman" pitchFamily="18" charset="0"/>
              </a:rPr>
              <a:t>Из таблицы 1 видно, что на внедрение системы тренингов для повышения культуры общения и качества работы сотрудников горничных отеля «Троя», обучающих тренингов, семинаров, инструктажей, практических ситуаций для горничных необходимо 650 000 рублей. Эти затраты позволят повысить качество и профессионализм работы, также в результате обучения данные служащие приобретают чувство гордости за принадлежность к организации и удовлетворение от своей работы, а это способствует лучшему обслуживанию гостей, что поможет создать желаемый имидж и привлечь большее количество гостей.</a:t>
            </a:r>
          </a:p>
          <a:p>
            <a:pPr indent="536575" algn="ctr">
              <a:spcAft>
                <a:spcPts val="0"/>
              </a:spcAft>
            </a:pPr>
            <a:endParaRPr lang="ru-RU" sz="1800" dirty="0">
              <a:latin typeface="Times New Roman" pitchFamily="18" charset="0"/>
              <a:cs typeface="Times New Roman" pitchFamily="18" charset="0"/>
            </a:endParaRPr>
          </a:p>
        </p:txBody>
      </p:sp>
      <p:pic>
        <p:nvPicPr>
          <p:cNvPr id="7" name="Рисунок 6">
            <a:extLst>
              <a:ext uri="{FF2B5EF4-FFF2-40B4-BE49-F238E27FC236}">
                <a16:creationId xmlns:a16="http://schemas.microsoft.com/office/drawing/2014/main" id="{E63AF74A-4308-4B1F-931D-5169CADE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3394909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64438" y="612279"/>
            <a:ext cx="9638563" cy="387798"/>
          </a:xfrm>
        </p:spPr>
        <p:txBody>
          <a:bodyPr/>
          <a:lstStyle/>
          <a:p>
            <a:r>
              <a:rPr lang="ru-RU" sz="2800" dirty="0"/>
              <a:t>Приложения</a:t>
            </a:r>
          </a:p>
        </p:txBody>
      </p:sp>
      <p:pic>
        <p:nvPicPr>
          <p:cNvPr id="5" name="Picture 2" descr="E:\Downloads\2026-05-04_20-36-55.png"/>
          <p:cNvPicPr>
            <a:picLocks noChangeAspect="1" noChangeArrowheads="1"/>
          </p:cNvPicPr>
          <p:nvPr/>
        </p:nvPicPr>
        <p:blipFill>
          <a:blip r:embed="rId2"/>
          <a:srcRect/>
          <a:stretch>
            <a:fillRect/>
          </a:stretch>
        </p:blipFill>
        <p:spPr bwMode="auto">
          <a:xfrm>
            <a:off x="417478" y="1566053"/>
            <a:ext cx="9216000" cy="5046144"/>
          </a:xfrm>
          <a:prstGeom prst="rect">
            <a:avLst/>
          </a:prstGeom>
          <a:noFill/>
        </p:spPr>
      </p:pic>
    </p:spTree>
    <p:extLst>
      <p:ext uri="{BB962C8B-B14F-4D97-AF65-F5344CB8AC3E}">
        <p14:creationId xmlns:p14="http://schemas.microsoft.com/office/powerpoint/2010/main" val="80409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64438" y="612279"/>
            <a:ext cx="9638563" cy="387798"/>
          </a:xfrm>
        </p:spPr>
        <p:txBody>
          <a:bodyPr/>
          <a:lstStyle/>
          <a:p>
            <a:r>
              <a:rPr lang="ru-RU" sz="2800" dirty="0"/>
              <a:t>Приложения</a:t>
            </a:r>
          </a:p>
        </p:txBody>
      </p:sp>
      <p:pic>
        <p:nvPicPr>
          <p:cNvPr id="4" name="Picture 4" descr="E:\Downloads\2026-05-04_20-39-01.png"/>
          <p:cNvPicPr>
            <a:picLocks noChangeAspect="1" noChangeArrowheads="1"/>
          </p:cNvPicPr>
          <p:nvPr/>
        </p:nvPicPr>
        <p:blipFill>
          <a:blip r:embed="rId2"/>
          <a:srcRect/>
          <a:stretch>
            <a:fillRect/>
          </a:stretch>
        </p:blipFill>
        <p:spPr bwMode="auto">
          <a:xfrm>
            <a:off x="417478" y="1351739"/>
            <a:ext cx="9252000" cy="4955603"/>
          </a:xfrm>
          <a:prstGeom prst="rect">
            <a:avLst/>
          </a:prstGeom>
          <a:noFill/>
        </p:spPr>
      </p:pic>
      <p:pic>
        <p:nvPicPr>
          <p:cNvPr id="5" name="Рисунок 4">
            <a:extLst>
              <a:ext uri="{FF2B5EF4-FFF2-40B4-BE49-F238E27FC236}">
                <a16:creationId xmlns:a16="http://schemas.microsoft.com/office/drawing/2014/main" id="{5904D788-1A80-41CC-A68C-747FD6093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80409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13403" y="540271"/>
            <a:ext cx="9687193" cy="775597"/>
          </a:xfrm>
        </p:spPr>
        <p:txBody>
          <a:bodyPr/>
          <a:lstStyle/>
          <a:p>
            <a:r>
              <a:rPr lang="ru-RU" sz="2800" dirty="0"/>
              <a:t>Общая организационная </a:t>
            </a:r>
            <a:r>
              <a:rPr sz="2800"/>
              <a:t>характеристика </a:t>
            </a:r>
            <a:br>
              <a:rPr sz="2800"/>
            </a:br>
            <a:r>
              <a:rPr sz="2800">
                <a:cs typeface="Times New Roman" pitchFamily="18" charset="0"/>
              </a:rPr>
              <a:t>Отеля «Троя»</a:t>
            </a:r>
            <a:r>
              <a:rPr sz="2800"/>
              <a:t> </a:t>
            </a:r>
            <a:endParaRPr lang="ru-RU" sz="2800" b="0" i="1" dirty="0">
              <a:solidFill>
                <a:srgbClr val="002060"/>
              </a:solidFill>
            </a:endParaRPr>
          </a:p>
        </p:txBody>
      </p:sp>
      <p:sp>
        <p:nvSpPr>
          <p:cNvPr id="5" name="TextBox 4"/>
          <p:cNvSpPr txBox="1"/>
          <p:nvPr/>
        </p:nvSpPr>
        <p:spPr>
          <a:xfrm>
            <a:off x="488916" y="1708929"/>
            <a:ext cx="9687193" cy="5632311"/>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Дополнительные и сопутствующие услуги, которые предлагает отель «Троя» в Костроме:</a:t>
            </a:r>
          </a:p>
          <a:p>
            <a:pPr algn="ctr"/>
            <a:r>
              <a:rPr lang="ru-RU" sz="1600" dirty="0">
                <a:latin typeface="Times New Roman" pitchFamily="18" charset="0"/>
                <a:cs typeface="Times New Roman" pitchFamily="18" charset="0"/>
              </a:rPr>
              <a:t>Банный комплекс. Есть русская баня на дровах с берёзовыми и дубовыми вениками. </a:t>
            </a:r>
          </a:p>
          <a:p>
            <a:pPr algn="ctr"/>
            <a:r>
              <a:rPr lang="ru-RU" sz="1600" dirty="0">
                <a:latin typeface="Times New Roman" pitchFamily="18" charset="0"/>
                <a:cs typeface="Times New Roman" pitchFamily="18" charset="0"/>
              </a:rPr>
              <a:t>Солярий. Стоимость услуги — 15 рублей в минуту. </a:t>
            </a:r>
          </a:p>
          <a:p>
            <a:pPr algn="ctr"/>
            <a:r>
              <a:rPr lang="ru-RU" sz="1600" dirty="0">
                <a:latin typeface="Times New Roman" pitchFamily="18" charset="0"/>
                <a:cs typeface="Times New Roman" pitchFamily="18" charset="0"/>
              </a:rPr>
              <a:t>Доставка еды. Можно заказать шашлыки, пиццу, напитки и закуски в кафе «Терем» и детском ресторанчике «В гостях у Сказки». </a:t>
            </a:r>
          </a:p>
          <a:p>
            <a:pPr algn="ctr"/>
            <a:r>
              <a:rPr lang="ru-RU" sz="1600" dirty="0">
                <a:latin typeface="Times New Roman" pitchFamily="18" charset="0"/>
                <a:cs typeface="Times New Roman" pitchFamily="18" charset="0"/>
              </a:rPr>
              <a:t>Конференц-зал. Подходит для проведения семинаров, конференций, презентаций. </a:t>
            </a:r>
          </a:p>
          <a:p>
            <a:pPr algn="ctr"/>
            <a:r>
              <a:rPr lang="ru-RU" sz="1600" dirty="0">
                <a:latin typeface="Times New Roman" pitchFamily="18" charset="0"/>
                <a:cs typeface="Times New Roman" pitchFamily="18" charset="0"/>
              </a:rPr>
              <a:t>Детский развлекательный центр. Для гостей с детьми есть детский центр «В гостях у Сказки» и парк аттракционов «На </a:t>
            </a:r>
            <a:r>
              <a:rPr lang="ru-RU" sz="1600" dirty="0" err="1">
                <a:latin typeface="Times New Roman" pitchFamily="18" charset="0"/>
                <a:cs typeface="Times New Roman" pitchFamily="18" charset="0"/>
              </a:rPr>
              <a:t>Никитской</a:t>
            </a:r>
            <a:r>
              <a:rPr lang="ru-RU" sz="1600" dirty="0">
                <a:latin typeface="Times New Roman" pitchFamily="18" charset="0"/>
                <a:cs typeface="Times New Roman" pitchFamily="18" charset="0"/>
              </a:rPr>
              <a:t>».  Летняя веранда.  Прачечная и химчистка.  Сувенирный магазин.  Места для курения. </a:t>
            </a:r>
          </a:p>
          <a:p>
            <a:pPr algn="ctr"/>
            <a:r>
              <a:rPr lang="ru-RU" sz="1600" dirty="0">
                <a:latin typeface="Times New Roman" pitchFamily="18" charset="0"/>
                <a:cs typeface="Times New Roman" pitchFamily="18" charset="0"/>
              </a:rPr>
              <a:t>Также в отеле есть детская игровая площадка, игровая комната, анимационный персонал.</a:t>
            </a:r>
          </a:p>
          <a:p>
            <a:pPr algn="ctr"/>
            <a:r>
              <a:rPr lang="ru-RU" sz="1600" dirty="0">
                <a:latin typeface="Times New Roman" pitchFamily="18" charset="0"/>
                <a:cs typeface="Times New Roman" pitchFamily="18" charset="0"/>
              </a:rPr>
              <a:t>Стандартные одноместные номера. Оборудованы односпальной кроватью.</a:t>
            </a:r>
          </a:p>
          <a:p>
            <a:pPr algn="ctr"/>
            <a:r>
              <a:rPr lang="ru-RU" sz="1600" dirty="0">
                <a:latin typeface="Times New Roman" pitchFamily="18" charset="0"/>
                <a:cs typeface="Times New Roman" pitchFamily="18" charset="0"/>
              </a:rPr>
              <a:t>Стандартные двухместные номера. Оснащены полуторной кроватью.</a:t>
            </a:r>
          </a:p>
          <a:p>
            <a:pPr algn="ctr"/>
            <a:r>
              <a:rPr lang="ru-RU" sz="1600" dirty="0">
                <a:latin typeface="Times New Roman" pitchFamily="18" charset="0"/>
                <a:cs typeface="Times New Roman" pitchFamily="18" charset="0"/>
              </a:rPr>
              <a:t>Двухместные номера </a:t>
            </a:r>
            <a:r>
              <a:rPr lang="ru-RU" sz="1600" dirty="0" err="1">
                <a:latin typeface="Times New Roman" pitchFamily="18" charset="0"/>
                <a:cs typeface="Times New Roman" pitchFamily="18" charset="0"/>
              </a:rPr>
              <a:t>Comfort</a:t>
            </a:r>
            <a:r>
              <a:rPr lang="ru-RU" sz="1600" dirty="0">
                <a:latin typeface="Times New Roman" pitchFamily="18" charset="0"/>
                <a:cs typeface="Times New Roman" pitchFamily="18" charset="0"/>
              </a:rPr>
              <a:t>. Оборудованы двуспальной или 2 односпальными кроватями.</a:t>
            </a:r>
          </a:p>
          <a:p>
            <a:pPr algn="ctr"/>
            <a:r>
              <a:rPr lang="ru-RU" sz="1600" dirty="0">
                <a:latin typeface="Times New Roman" pitchFamily="18" charset="0"/>
                <a:cs typeface="Times New Roman" pitchFamily="18" charset="0"/>
              </a:rPr>
              <a:t>Двухместные </a:t>
            </a:r>
            <a:r>
              <a:rPr lang="ru-RU" sz="1600" dirty="0" err="1">
                <a:latin typeface="Times New Roman" pitchFamily="18" charset="0"/>
                <a:cs typeface="Times New Roman" pitchFamily="18" charset="0"/>
              </a:rPr>
              <a:t>Junior</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Suite</a:t>
            </a:r>
            <a:r>
              <a:rPr lang="ru-RU" sz="1600" dirty="0">
                <a:latin typeface="Times New Roman" pitchFamily="18" charset="0"/>
                <a:cs typeface="Times New Roman" pitchFamily="18" charset="0"/>
              </a:rPr>
              <a:t>. Оборудованы двуспальной или 2 односпальными кроватями.</a:t>
            </a:r>
          </a:p>
          <a:p>
            <a:pPr algn="ctr"/>
            <a:r>
              <a:rPr lang="ru-RU" sz="1600" dirty="0">
                <a:latin typeface="Times New Roman" pitchFamily="18" charset="0"/>
                <a:cs typeface="Times New Roman" pitchFamily="18" charset="0"/>
              </a:rPr>
              <a:t>Семейный </a:t>
            </a:r>
            <a:r>
              <a:rPr lang="ru-RU" sz="1600" dirty="0" err="1">
                <a:latin typeface="Times New Roman" pitchFamily="18" charset="0"/>
                <a:cs typeface="Times New Roman" pitchFamily="18" charset="0"/>
              </a:rPr>
              <a:t>Junior</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Suite</a:t>
            </a:r>
            <a:r>
              <a:rPr lang="ru-RU" sz="1600" dirty="0">
                <a:latin typeface="Times New Roman" pitchFamily="18" charset="0"/>
                <a:cs typeface="Times New Roman" pitchFamily="18" charset="0"/>
              </a:rPr>
              <a:t>. Состоит из двуспальной кровати и раскладного дивана в спальной комнате.</a:t>
            </a:r>
          </a:p>
          <a:p>
            <a:pPr algn="ctr"/>
            <a:r>
              <a:rPr lang="ru-RU" sz="1600" dirty="0">
                <a:latin typeface="Times New Roman" pitchFamily="18" charset="0"/>
                <a:cs typeface="Times New Roman" pitchFamily="18" charset="0"/>
              </a:rPr>
              <a:t>Двухместные VIP-номера. Оборудованы большой двуспальной кроватью.</a:t>
            </a:r>
          </a:p>
          <a:p>
            <a:pPr algn="ctr"/>
            <a:r>
              <a:rPr lang="ru-RU" sz="1600" dirty="0">
                <a:latin typeface="Times New Roman" pitchFamily="18" charset="0"/>
                <a:cs typeface="Times New Roman" pitchFamily="18" charset="0"/>
              </a:rPr>
              <a:t>Шестиместный номер. Оборудован 6 односпальными кроватями.</a:t>
            </a:r>
          </a:p>
          <a:p>
            <a:pPr algn="ctr"/>
            <a:r>
              <a:rPr lang="ru-RU" sz="1600" dirty="0">
                <a:latin typeface="Times New Roman" pitchFamily="18" charset="0"/>
                <a:cs typeface="Times New Roman" pitchFamily="18" charset="0"/>
              </a:rPr>
              <a:t>Двухкомнатный люкс. Состоит из спальной комнаты с двуспальной кроватью и гостиной.</a:t>
            </a:r>
          </a:p>
          <a:p>
            <a:pPr algn="ctr"/>
            <a:r>
              <a:rPr lang="ru-RU" sz="1600" dirty="0">
                <a:latin typeface="Times New Roman" pitchFamily="18" charset="0"/>
                <a:cs typeface="Times New Roman" pitchFamily="18" charset="0"/>
              </a:rPr>
              <a:t>Все номера, независимо от категории, оснащены индивидуальным санузлом и необходимой техникой - везде есть плазменный телевизор и электрочайник.</a:t>
            </a:r>
          </a:p>
          <a:p>
            <a:endParaRPr lang="ru-RU" sz="1600" dirty="0"/>
          </a:p>
          <a:p>
            <a:pPr marR="0" lvl="0" indent="536575" algn="just" defTabSz="1043056"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Рисунок 2">
            <a:extLst>
              <a:ext uri="{FF2B5EF4-FFF2-40B4-BE49-F238E27FC236}">
                <a16:creationId xmlns:a16="http://schemas.microsoft.com/office/drawing/2014/main" id="{71EA90D6-7C3C-4864-A990-431EC53E085E}"/>
              </a:ext>
            </a:extLst>
          </p:cNvPr>
          <p:cNvPicPr>
            <a:picLocks noChangeAspect="1"/>
          </p:cNvPicPr>
          <p:nvPr/>
        </p:nvPicPr>
        <p:blipFill>
          <a:blip r:embed="rId2"/>
          <a:stretch>
            <a:fillRect/>
          </a:stretch>
        </p:blipFill>
        <p:spPr>
          <a:xfrm>
            <a:off x="1359570" y="189776"/>
            <a:ext cx="7974259" cy="7181710"/>
          </a:xfrm>
          <a:prstGeom prst="rect">
            <a:avLst/>
          </a:prstGeom>
        </p:spPr>
      </p:pic>
    </p:spTree>
    <p:extLst>
      <p:ext uri="{BB962C8B-B14F-4D97-AF65-F5344CB8AC3E}">
        <p14:creationId xmlns:p14="http://schemas.microsoft.com/office/powerpoint/2010/main" val="3528313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64438" y="612279"/>
            <a:ext cx="9638563" cy="387798"/>
          </a:xfrm>
        </p:spPr>
        <p:txBody>
          <a:bodyPr/>
          <a:lstStyle/>
          <a:p>
            <a:r>
              <a:rPr lang="ru-RU" sz="2800" dirty="0"/>
              <a:t>Приложения</a:t>
            </a:r>
          </a:p>
        </p:txBody>
      </p:sp>
      <p:pic>
        <p:nvPicPr>
          <p:cNvPr id="4" name="Picture 2" descr="E:\Downloads\2026-05-04_20-42-07.png"/>
          <p:cNvPicPr>
            <a:picLocks noChangeAspect="1" noChangeArrowheads="1"/>
          </p:cNvPicPr>
          <p:nvPr/>
        </p:nvPicPr>
        <p:blipFill>
          <a:blip r:embed="rId2"/>
          <a:srcRect t="11646" r="-161"/>
          <a:stretch>
            <a:fillRect/>
          </a:stretch>
        </p:blipFill>
        <p:spPr bwMode="auto">
          <a:xfrm>
            <a:off x="274602" y="1423177"/>
            <a:ext cx="8929750" cy="5419720"/>
          </a:xfrm>
          <a:prstGeom prst="rect">
            <a:avLst/>
          </a:prstGeom>
          <a:noFill/>
        </p:spPr>
      </p:pic>
      <p:pic>
        <p:nvPicPr>
          <p:cNvPr id="5" name="Рисунок 4">
            <a:extLst>
              <a:ext uri="{FF2B5EF4-FFF2-40B4-BE49-F238E27FC236}">
                <a16:creationId xmlns:a16="http://schemas.microsoft.com/office/drawing/2014/main" id="{79900C31-AC4C-4B1B-83CB-6AD0E65D6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80409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13403" y="540271"/>
            <a:ext cx="9687193" cy="775597"/>
          </a:xfrm>
        </p:spPr>
        <p:txBody>
          <a:bodyPr/>
          <a:lstStyle/>
          <a:p>
            <a:r>
              <a:rPr lang="ru-RU" sz="2800" dirty="0"/>
              <a:t>Общая организационная </a:t>
            </a:r>
            <a:r>
              <a:rPr sz="2800"/>
              <a:t>характеристика</a:t>
            </a:r>
            <a:br>
              <a:rPr sz="2800"/>
            </a:br>
            <a:r>
              <a:rPr sz="2800">
                <a:cs typeface="Times New Roman" pitchFamily="18" charset="0"/>
              </a:rPr>
              <a:t>Отеля «Троя»</a:t>
            </a:r>
            <a:r>
              <a:rPr sz="2800"/>
              <a:t> </a:t>
            </a:r>
            <a:endParaRPr lang="ru-RU" sz="2800" b="0" i="1" dirty="0">
              <a:solidFill>
                <a:srgbClr val="002060"/>
              </a:solidFill>
            </a:endParaRPr>
          </a:p>
        </p:txBody>
      </p:sp>
      <p:sp>
        <p:nvSpPr>
          <p:cNvPr id="5" name="TextBox 4"/>
          <p:cNvSpPr txBox="1"/>
          <p:nvPr/>
        </p:nvSpPr>
        <p:spPr>
          <a:xfrm>
            <a:off x="203164" y="1780367"/>
            <a:ext cx="10116000" cy="5386090"/>
          </a:xfrm>
          <a:prstGeom prst="rect">
            <a:avLst/>
          </a:prstGeom>
          <a:noFill/>
        </p:spPr>
        <p:txBody>
          <a:bodyPr wrap="square" rtlCol="0">
            <a:spAutoFit/>
          </a:bodyPr>
          <a:lstStyle/>
          <a:p>
            <a:pPr algn="ctr" fontAlgn="base"/>
            <a:r>
              <a:rPr lang="ru-RU" sz="1600" dirty="0">
                <a:latin typeface="Times New Roman" pitchFamily="18" charset="0"/>
                <a:cs typeface="Times New Roman" pitchFamily="18" charset="0"/>
              </a:rPr>
              <a:t>Все номера Отеля «Троя» оснащены удобной комфортабельной мебелью, комплектом постельных принадлежностей, плотными занавесями, зеркалами и другим твердым и мягким инвентарем. В шкафах вешалки для верхней одежды и головных уборов. Во всех номерах ковровое покрытие пола. Санузлы в номерах оборудованы умывальником, унитазом (в некоторых номерах - душевая кабина).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Все номера оснащены рекламно - информационными материалами: телефонный справочник, перечень предоставляемых гостиницей услуг, рекламные материалы с историей окрестностей и с главными достопримечательностями, противопожарная инструкция.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Гостиница ориентирована на широкий круг потребителя, стремится использовать современную технологию, снижая эксплуатационные расходы.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В номерах центральная система кондиционирования, телефоны, спутниковое телевидение, возможность подключения к Интернету.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Двери в номерах оборудованы замком с внутренним предохранителем. Уровень шума не превышает 32дБа, что отвечает требованиям  ГОСТ Р 50645-94. Все номера оснащены прикроватными светильниками, настольными лампами. Санузлы в номерах оборудованы светильниками над умывальниками. </a:t>
            </a:r>
            <a:r>
              <a:rPr lang="ru-RU" sz="1600" dirty="0" err="1">
                <a:latin typeface="Times New Roman" pitchFamily="18" charset="0"/>
                <a:cs typeface="Times New Roman" pitchFamily="18" charset="0"/>
              </a:rPr>
              <a:t>Электророзетки</a:t>
            </a:r>
            <a:r>
              <a:rPr lang="ru-RU" sz="1600" dirty="0">
                <a:latin typeface="Times New Roman" pitchFamily="18" charset="0"/>
                <a:cs typeface="Times New Roman" pitchFamily="18" charset="0"/>
              </a:rPr>
              <a:t> с указанием напряжения. Общественные помещения имеют мебель и оборудование, соответствующее функциональному назначению. Служба приема оснащена зоной для ожидания. </a:t>
            </a:r>
          </a:p>
          <a:p>
            <a:pPr algn="ctr" fontAlgn="base"/>
            <a:r>
              <a:rPr lang="ru-RU" sz="1600" dirty="0">
                <a:latin typeface="Times New Roman" pitchFamily="18" charset="0"/>
                <a:cs typeface="Times New Roman" pitchFamily="18" charset="0"/>
              </a:rPr>
              <a:t>Зоны озеленены и художественно оформлены. В службе приема имеется сейф для хранения ценностей гостя. Предоставляются услуги факсимильной связи, копировальной техники. К дополнительным услугам относится: прачечная, сауна.</a:t>
            </a:r>
          </a:p>
          <a:p>
            <a:pPr algn="ctr"/>
            <a:endParaRPr lang="ru-RU" sz="2000" dirty="0">
              <a:latin typeface="Times New Roman" pitchFamily="18" charset="0"/>
              <a:cs typeface="Times New Roman" pitchFamily="18" charset="0"/>
            </a:endParaRPr>
          </a:p>
          <a:p>
            <a:pPr algn="ctr"/>
            <a:r>
              <a:rPr lang="ru-RU" sz="2000" dirty="0">
                <a:latin typeface="Times New Roman" pitchFamily="18" charset="0"/>
                <a:cs typeface="Times New Roman" pitchFamily="18" charset="0"/>
              </a:rPr>
              <a:t> </a:t>
            </a:r>
          </a:p>
        </p:txBody>
      </p:sp>
      <p:pic>
        <p:nvPicPr>
          <p:cNvPr id="3" name="Рисунок 2">
            <a:extLst>
              <a:ext uri="{FF2B5EF4-FFF2-40B4-BE49-F238E27FC236}">
                <a16:creationId xmlns:a16="http://schemas.microsoft.com/office/drawing/2014/main" id="{9293151C-C1CC-4EEA-A46B-E8CFE383ADC5}"/>
              </a:ext>
            </a:extLst>
          </p:cNvPr>
          <p:cNvPicPr>
            <a:picLocks noChangeAspect="1"/>
          </p:cNvPicPr>
          <p:nvPr/>
        </p:nvPicPr>
        <p:blipFill>
          <a:blip r:embed="rId2"/>
          <a:stretch>
            <a:fillRect/>
          </a:stretch>
        </p:blipFill>
        <p:spPr>
          <a:xfrm>
            <a:off x="1359570" y="189776"/>
            <a:ext cx="7974259" cy="7181710"/>
          </a:xfrm>
          <a:prstGeom prst="rect">
            <a:avLst/>
          </a:prstGeom>
        </p:spPr>
      </p:pic>
    </p:spTree>
    <p:extLst>
      <p:ext uri="{BB962C8B-B14F-4D97-AF65-F5344CB8AC3E}">
        <p14:creationId xmlns:p14="http://schemas.microsoft.com/office/powerpoint/2010/main" val="352831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457416"/>
            <a:ext cx="9687193" cy="775597"/>
          </a:xfrm>
        </p:spPr>
        <p:txBody>
          <a:bodyPr/>
          <a:lstStyle/>
          <a:p>
            <a:r>
              <a:rPr lang="ru-RU" sz="2800" dirty="0"/>
              <a:t>Организационная структура управления </a:t>
            </a:r>
            <a:br>
              <a:rPr lang="ru-RU" sz="2800" dirty="0"/>
            </a:br>
            <a:r>
              <a:rPr sz="2800">
                <a:cs typeface="Times New Roman" pitchFamily="18" charset="0"/>
              </a:rPr>
              <a:t> Отеля «Троя»</a:t>
            </a:r>
            <a:r>
              <a:rPr sz="2800"/>
              <a:t> </a:t>
            </a:r>
            <a:endParaRPr lang="ru-RU" sz="2800" dirty="0"/>
          </a:p>
        </p:txBody>
      </p:sp>
      <p:pic>
        <p:nvPicPr>
          <p:cNvPr id="4" name="Рисунок 3" descr="https://ok-t.ru/mydocxru/baza4/798504786228.files/image002.png"/>
          <p:cNvPicPr/>
          <p:nvPr/>
        </p:nvPicPr>
        <p:blipFill>
          <a:blip r:embed="rId3" cstate="print">
            <a:grayscl/>
          </a:blip>
          <a:srcRect/>
          <a:stretch>
            <a:fillRect/>
          </a:stretch>
        </p:blipFill>
        <p:spPr bwMode="auto">
          <a:xfrm>
            <a:off x="1346172" y="1208863"/>
            <a:ext cx="6552000" cy="6156000"/>
          </a:xfrm>
          <a:prstGeom prst="rect">
            <a:avLst/>
          </a:prstGeom>
          <a:noFill/>
        </p:spPr>
      </p:pic>
      <p:pic>
        <p:nvPicPr>
          <p:cNvPr id="3" name="Рисунок 2">
            <a:extLst>
              <a:ext uri="{FF2B5EF4-FFF2-40B4-BE49-F238E27FC236}">
                <a16:creationId xmlns:a16="http://schemas.microsoft.com/office/drawing/2014/main" id="{5D40605C-D7E5-4197-8FFD-E5C53D110C6C}"/>
              </a:ext>
            </a:extLst>
          </p:cNvPr>
          <p:cNvPicPr>
            <a:picLocks noChangeAspect="1"/>
          </p:cNvPicPr>
          <p:nvPr/>
        </p:nvPicPr>
        <p:blipFill>
          <a:blip r:embed="rId4"/>
          <a:stretch>
            <a:fillRect/>
          </a:stretch>
        </p:blipFill>
        <p:spPr>
          <a:xfrm>
            <a:off x="1359570" y="189776"/>
            <a:ext cx="7974259" cy="7181710"/>
          </a:xfrm>
          <a:prstGeom prst="rect">
            <a:avLst/>
          </a:prstGeom>
        </p:spPr>
      </p:pic>
    </p:spTree>
    <p:extLst>
      <p:ext uri="{BB962C8B-B14F-4D97-AF65-F5344CB8AC3E}">
        <p14:creationId xmlns:p14="http://schemas.microsoft.com/office/powerpoint/2010/main" val="26105728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457416"/>
            <a:ext cx="9687193" cy="775597"/>
          </a:xfrm>
        </p:spPr>
        <p:txBody>
          <a:bodyPr/>
          <a:lstStyle/>
          <a:p>
            <a:r>
              <a:rPr lang="ru-RU" sz="2800" dirty="0"/>
              <a:t>Организационная структура управления </a:t>
            </a:r>
            <a:br>
              <a:rPr lang="ru-RU" sz="2800" dirty="0"/>
            </a:br>
            <a:r>
              <a:rPr sz="2800">
                <a:cs typeface="Times New Roman" pitchFamily="18" charset="0"/>
              </a:rPr>
              <a:t> Отеля «Троя»</a:t>
            </a:r>
            <a:r>
              <a:rPr sz="2800"/>
              <a:t> </a:t>
            </a:r>
            <a:endParaRPr lang="ru-RU" sz="2800" dirty="0"/>
          </a:p>
        </p:txBody>
      </p:sp>
      <p:sp>
        <p:nvSpPr>
          <p:cNvPr id="4" name="TextBox 3"/>
          <p:cNvSpPr txBox="1"/>
          <p:nvPr/>
        </p:nvSpPr>
        <p:spPr>
          <a:xfrm>
            <a:off x="346040" y="1780367"/>
            <a:ext cx="10044000" cy="5324535"/>
          </a:xfrm>
          <a:prstGeom prst="rect">
            <a:avLst/>
          </a:prstGeom>
          <a:noFill/>
        </p:spPr>
        <p:txBody>
          <a:bodyPr wrap="square" rtlCol="0">
            <a:spAutoFit/>
          </a:bodyPr>
          <a:lstStyle/>
          <a:p>
            <a:pPr algn="ctr" fontAlgn="base"/>
            <a:r>
              <a:rPr lang="ru-RU" sz="1600" dirty="0">
                <a:latin typeface="Times New Roman" pitchFamily="18" charset="0"/>
                <a:cs typeface="Times New Roman" pitchFamily="18" charset="0"/>
              </a:rPr>
              <a:t>Плюсы линейно-функциональной структуры управления отеля «Троя»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Четкое разделение обязанностей при управлении звеньями структуры (каждый отдел во главе со своим руководителем отвечает исключительно за свой участок перед главным руководителем).</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Руководитель, находящийся во главе иерархии всегда принимает компетентные решения, так как они формируются на основе объективного анализа деятельности всех подразделений (такой анализ возможен благодаря частичной передаче своих полномочий руководителям отделов, которые и предоставляют главному периодический отчет о деятельности своего отдела).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Линейно-функциональный принцип управления гарантирует стабильность предприятия или проекта в долгосрочной перспективе;</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Возможность выйти на высокий уровень использования производственных и интеллектуальных мощностей.</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Быстрые результаты при организации новых производственных процессов, при взятии за перспективные разработки информационных продуктов. Уменьшение потребляемых ресурсов в производственных процессах, снижение трудозатрат на всех ступеньках управления. Широкие возможности для поисков рынков сбыта (это касается и произведенной продукции, и разработанных технологий производства, информационных продуктов). Такие структуры управления всегда привлекали инвесторов, что существенно увеличивает производственные мощности и гарантирует получение дохода.</a:t>
            </a:r>
            <a:br>
              <a:rPr lang="ru-RU" sz="1400" dirty="0">
                <a:latin typeface="Times New Roman" pitchFamily="18" charset="0"/>
                <a:cs typeface="Times New Roman" pitchFamily="18" charset="0"/>
              </a:rPr>
            </a:br>
            <a:r>
              <a:rPr lang="ru-RU" sz="1600" dirty="0">
                <a:latin typeface="Times New Roman" pitchFamily="18" charset="0"/>
                <a:cs typeface="Times New Roman" pitchFamily="18" charset="0"/>
              </a:rPr>
              <a:t>Минусы линейно-функциональной структуры управления отеля «Троя»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Порой слишком высокая заинтересованность звеньевых руководителей в результатах исключительно своего звена.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Некоторые проблемы во взаимосвязи звеньев друг с другом. Иногда непонимание того, что все работают ради одной общей цели.</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При изменениях на рынках общая реакция предприятия на произошедшие изменения может быть замедлена (руководителю нужно ждать реакцию каждого звена, а нужное решение принимать после поступления информации от каждого звеньевого руководителя).</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Каждый звеньевой руководитель ограничен в принятии самостоятельных решений (все свои действия необходимо согласовывать с главным, а это порой оборачивается в бессмысленную потерю времени).</a:t>
            </a:r>
          </a:p>
          <a:p>
            <a:pPr algn="ct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 </a:t>
            </a:r>
          </a:p>
        </p:txBody>
      </p:sp>
      <p:pic>
        <p:nvPicPr>
          <p:cNvPr id="5" name="Рисунок 4">
            <a:extLst>
              <a:ext uri="{FF2B5EF4-FFF2-40B4-BE49-F238E27FC236}">
                <a16:creationId xmlns:a16="http://schemas.microsoft.com/office/drawing/2014/main" id="{903EBF93-9767-457D-ABD0-94BDC57E3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261057283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450156" y="252239"/>
            <a:ext cx="10013422" cy="1163395"/>
          </a:xfrm>
        </p:spPr>
        <p:txBody>
          <a:bodyPr/>
          <a:lstStyle/>
          <a:p>
            <a:r>
              <a:rPr lang="ru-RU" sz="2800" dirty="0"/>
              <a:t>Взаимодействие хозяйственной службы </a:t>
            </a:r>
            <a:br>
              <a:rPr lang="ru-RU" sz="2800" dirty="0"/>
            </a:br>
            <a:r>
              <a:rPr lang="ru-RU" sz="2800" dirty="0"/>
              <a:t>со смежными подразделениями </a:t>
            </a:r>
            <a:br>
              <a:rPr lang="ru-RU" sz="2800" dirty="0"/>
            </a:br>
            <a:r>
              <a:rPr sz="2800">
                <a:cs typeface="Times New Roman" pitchFamily="18" charset="0"/>
              </a:rPr>
              <a:t> Отеля «Троя»</a:t>
            </a:r>
            <a:r>
              <a:rPr sz="2800"/>
              <a:t> </a:t>
            </a:r>
            <a:endParaRPr lang="ru-RU" sz="2800" dirty="0"/>
          </a:p>
        </p:txBody>
      </p:sp>
      <p:sp>
        <p:nvSpPr>
          <p:cNvPr id="4" name="Прямоугольник 3"/>
          <p:cNvSpPr/>
          <p:nvPr/>
        </p:nvSpPr>
        <p:spPr>
          <a:xfrm>
            <a:off x="203164" y="1727985"/>
            <a:ext cx="10368000" cy="5124480"/>
          </a:xfrm>
          <a:prstGeom prst="rect">
            <a:avLst/>
          </a:prstGeom>
        </p:spPr>
        <p:txBody>
          <a:bodyPr wrap="square">
            <a:spAutoFit/>
          </a:bodyPr>
          <a:lstStyle/>
          <a:p>
            <a:pPr algn="ctr"/>
            <a:r>
              <a:rPr lang="ru-RU" sz="1800" dirty="0">
                <a:latin typeface="Times New Roman" pitchFamily="18" charset="0"/>
                <a:cs typeface="Times New Roman" pitchFamily="18" charset="0"/>
              </a:rPr>
              <a:t>Хозяйственная служба отеля «Троя» тесно связана: </a:t>
            </a:r>
          </a:p>
          <a:p>
            <a:pPr algn="ctr"/>
            <a:r>
              <a:rPr lang="ru-RU" sz="1800" dirty="0">
                <a:latin typeface="Times New Roman" pitchFamily="18" charset="0"/>
                <a:cs typeface="Times New Roman" pitchFamily="18" charset="0"/>
              </a:rPr>
              <a:t>Со службой приёма и размещения. Служба приёма предоставляет хозяйственной службе список номерного фонда, в котором указаны все занятые, свободные, освобождающиеся и забронированные номера, которые нужно убрать за текущий день. Также служба приёма может отмечать в списке номера, которые гости сами просили убрать в определённое время, или номера с пожеланиями или противопоказаниями при уборке. </a:t>
            </a:r>
          </a:p>
          <a:p>
            <a:pPr algn="ctr"/>
            <a:r>
              <a:rPr lang="ru-RU" sz="1800" dirty="0">
                <a:latin typeface="Times New Roman" pitchFamily="18" charset="0"/>
                <a:cs typeface="Times New Roman" pitchFamily="18" charset="0"/>
              </a:rPr>
              <a:t>Со службой питания происходит тесное сотрудничество. Служба приёма сообщает в службу питания о количестве гостей, в комплекс услуг которых входят завтраки, обеды или ужины. Также сотрудники службы приёма сообщают в службу питания о специальных заказах для гостей, о резервировании столиков в ресторанах отеля, об индивидуальных пожеланиях отдельных посетителей. </a:t>
            </a:r>
          </a:p>
          <a:p>
            <a:pPr algn="ctr"/>
            <a:r>
              <a:rPr lang="ru-RU" sz="1800" dirty="0">
                <a:latin typeface="Times New Roman" pitchFamily="18" charset="0"/>
                <a:cs typeface="Times New Roman" pitchFamily="18" charset="0"/>
              </a:rPr>
              <a:t>Связь с инженерно-технической службой важна при поступлении жалоб гостей на неисправность технического оборудования номеров, при обнаружении поломок в инвентаре и специальном оборудовании гостиницы. Все претензии гостей, полученные администратором службы приёма, передаются главному инженеру технического подразделения, работники которого обязаны устранить неполадки в максимально короткий срок. </a:t>
            </a:r>
          </a:p>
          <a:p>
            <a:pPr algn="ctr"/>
            <a:r>
              <a:rPr lang="ru-RU" sz="1800" dirty="0">
                <a:latin typeface="Times New Roman" pitchFamily="18" charset="0"/>
                <a:cs typeface="Times New Roman" pitchFamily="18" charset="0"/>
              </a:rPr>
              <a:t>Таким образом, все службы гостиницы должны тесно взаимодействовать между собой для слаженной работы и эффективного выполнения своих функций</a:t>
            </a:r>
          </a:p>
          <a:p>
            <a:pPr indent="715963" algn="just">
              <a:spcAft>
                <a:spcPts val="0"/>
              </a:spcAft>
            </a:pPr>
            <a:endParaRPr lang="ru-RU" dirty="0"/>
          </a:p>
        </p:txBody>
      </p:sp>
      <p:pic>
        <p:nvPicPr>
          <p:cNvPr id="5" name="Рисунок 4">
            <a:extLst>
              <a:ext uri="{FF2B5EF4-FFF2-40B4-BE49-F238E27FC236}">
                <a16:creationId xmlns:a16="http://schemas.microsoft.com/office/drawing/2014/main" id="{A42E6A4C-E4F5-4A75-97F7-1D47C517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242856579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19AA99-22D7-45B3-8069-6E1FEDD93C30}"/>
              </a:ext>
            </a:extLst>
          </p:cNvPr>
          <p:cNvSpPr>
            <a:spLocks noGrp="1"/>
          </p:cNvSpPr>
          <p:nvPr>
            <p:ph type="title"/>
          </p:nvPr>
        </p:nvSpPr>
        <p:spPr>
          <a:xfrm>
            <a:off x="532673" y="468263"/>
            <a:ext cx="9638563" cy="775597"/>
          </a:xfrm>
        </p:spPr>
        <p:txBody>
          <a:bodyPr/>
          <a:lstStyle/>
          <a:p>
            <a:r>
              <a:rPr lang="ru-RU" sz="2800" dirty="0">
                <a:cs typeface="Times New Roman" panose="02020603050405020304" pitchFamily="18" charset="0"/>
              </a:rPr>
              <a:t>Организация п</a:t>
            </a:r>
            <a:r>
              <a:rPr lang="ru-RU" sz="2800" dirty="0"/>
              <a:t>риема и оценки качества уборки </a:t>
            </a:r>
            <a:r>
              <a:rPr sz="2800"/>
              <a:t>номеров </a:t>
            </a:r>
            <a:r>
              <a:rPr sz="2800">
                <a:cs typeface="Times New Roman" pitchFamily="18" charset="0"/>
              </a:rPr>
              <a:t>Отеля «Троя»</a:t>
            </a:r>
            <a:r>
              <a:rPr sz="2800"/>
              <a:t> </a:t>
            </a:r>
            <a:endParaRPr lang="ru-RU" sz="2800" dirty="0">
              <a:cs typeface="Times New Roman" panose="02020603050405020304" pitchFamily="18" charset="0"/>
            </a:endParaRPr>
          </a:p>
        </p:txBody>
      </p:sp>
      <p:sp>
        <p:nvSpPr>
          <p:cNvPr id="3" name="Прямоугольник 2"/>
          <p:cNvSpPr/>
          <p:nvPr/>
        </p:nvSpPr>
        <p:spPr>
          <a:xfrm>
            <a:off x="417478" y="1780367"/>
            <a:ext cx="10152000" cy="5093702"/>
          </a:xfrm>
          <a:prstGeom prst="rect">
            <a:avLst/>
          </a:prstGeom>
        </p:spPr>
        <p:txBody>
          <a:bodyPr wrap="square">
            <a:spAutoFit/>
          </a:bodyPr>
          <a:lstStyle/>
          <a:p>
            <a:pPr algn="ctr"/>
            <a:r>
              <a:rPr lang="ru-RU" sz="1600" dirty="0">
                <a:latin typeface="Times New Roman" pitchFamily="18" charset="0"/>
                <a:cs typeface="Times New Roman" pitchFamily="18" charset="0"/>
              </a:rPr>
              <a:t>Алгоритм контроля готовности номеров к заселению в отеле «Троя»  включает следующие этапы:</a:t>
            </a:r>
          </a:p>
          <a:p>
            <a:pPr algn="ctr"/>
            <a:r>
              <a:rPr lang="ru-RU" sz="1600" dirty="0">
                <a:latin typeface="Times New Roman" pitchFamily="18" charset="0"/>
                <a:cs typeface="Times New Roman" pitchFamily="18" charset="0"/>
              </a:rPr>
              <a:t>Планирование уборки. Для горничных составляют гибкий график с учётом сезона, загрузки гостиницы и особенностей номеров. Учитывают пожелания постояльцев по времени уборки и распределяют работу поровну. </a:t>
            </a:r>
          </a:p>
          <a:p>
            <a:pPr algn="ctr"/>
            <a:r>
              <a:rPr lang="ru-RU" sz="1600" dirty="0">
                <a:latin typeface="Times New Roman" pitchFamily="18" charset="0"/>
                <a:cs typeface="Times New Roman" pitchFamily="18" charset="0"/>
              </a:rPr>
              <a:t>Процесс уборки. Горничные придерживаются чёткого алгоритма уборки — </a:t>
            </a:r>
            <a:r>
              <a:rPr lang="ru-RU" sz="1600" dirty="0" err="1">
                <a:latin typeface="Times New Roman" pitchFamily="18" charset="0"/>
                <a:cs typeface="Times New Roman" pitchFamily="18" charset="0"/>
              </a:rPr>
              <a:t>чек-листа</a:t>
            </a:r>
            <a:r>
              <a:rPr lang="ru-RU" sz="1600" dirty="0">
                <a:latin typeface="Times New Roman" pitchFamily="18" charset="0"/>
                <a:cs typeface="Times New Roman" pitchFamily="18" charset="0"/>
              </a:rPr>
              <a:t>, который помогает обеспечить правильную технологию выполнения действий. </a:t>
            </a:r>
          </a:p>
          <a:p>
            <a:pPr algn="ctr"/>
            <a:r>
              <a:rPr lang="ru-RU" sz="1600" dirty="0">
                <a:latin typeface="Times New Roman" pitchFamily="18" charset="0"/>
                <a:cs typeface="Times New Roman" pitchFamily="18" charset="0"/>
              </a:rPr>
              <a:t>Уборка в номерах включает проветривание, сбор мусора, проверку исправности оборудования, смену постельного белья и полотенец, мытье и дезинфекцию санузла и другие действия в отеле «Троя». </a:t>
            </a:r>
          </a:p>
          <a:p>
            <a:pPr algn="ctr"/>
            <a:r>
              <a:rPr lang="ru-RU" sz="1600" dirty="0">
                <a:latin typeface="Times New Roman" pitchFamily="18" charset="0"/>
                <a:cs typeface="Times New Roman" pitchFamily="18" charset="0"/>
              </a:rPr>
              <a:t>Контроль качества. Для этого назначают </a:t>
            </a:r>
            <a:r>
              <a:rPr lang="ru-RU" sz="1600" dirty="0" err="1">
                <a:latin typeface="Times New Roman" pitchFamily="18" charset="0"/>
                <a:cs typeface="Times New Roman" pitchFamily="18" charset="0"/>
              </a:rPr>
              <a:t>супервайзера</a:t>
            </a:r>
            <a:r>
              <a:rPr lang="ru-RU" sz="1600" dirty="0">
                <a:latin typeface="Times New Roman" pitchFamily="18" charset="0"/>
                <a:cs typeface="Times New Roman" pitchFamily="18" charset="0"/>
              </a:rPr>
              <a:t> — ответственное лицо, которое проверяет номера после горничной. </a:t>
            </a:r>
            <a:r>
              <a:rPr lang="ru-RU" sz="1600" dirty="0" err="1">
                <a:latin typeface="Times New Roman" pitchFamily="18" charset="0"/>
                <a:cs typeface="Times New Roman" pitchFamily="18" charset="0"/>
              </a:rPr>
              <a:t>Супервайзеры</a:t>
            </a:r>
            <a:r>
              <a:rPr lang="ru-RU" sz="1600" dirty="0">
                <a:latin typeface="Times New Roman" pitchFamily="18" charset="0"/>
                <a:cs typeface="Times New Roman" pitchFamily="18" charset="0"/>
              </a:rPr>
              <a:t> следят за техническим состоянием номеров и в случае выявления недостатков в уборке принимают меры по их устранению. </a:t>
            </a:r>
          </a:p>
          <a:p>
            <a:pPr algn="ctr"/>
            <a:r>
              <a:rPr lang="ru-RU" sz="1600" dirty="0" err="1">
                <a:latin typeface="Times New Roman" pitchFamily="18" charset="0"/>
                <a:cs typeface="Times New Roman" pitchFamily="18" charset="0"/>
              </a:rPr>
              <a:t>Финализация</a:t>
            </a:r>
            <a:r>
              <a:rPr lang="ru-RU" sz="1600" dirty="0">
                <a:latin typeface="Times New Roman" pitchFamily="18" charset="0"/>
                <a:cs typeface="Times New Roman" pitchFamily="18" charset="0"/>
              </a:rPr>
              <a:t>. По окончании уборки в журнале делается соответствующая отметка, а о готовности номера сообщается в службу приёма в отеле «Троя».  </a:t>
            </a:r>
          </a:p>
          <a:p>
            <a:pPr algn="ctr"/>
            <a:r>
              <a:rPr lang="ru-RU" sz="1600" dirty="0">
                <a:latin typeface="Times New Roman" pitchFamily="18" charset="0"/>
                <a:cs typeface="Times New Roman" pitchFamily="18" charset="0"/>
              </a:rPr>
              <a:t>Для оценки качества уборки в гостинице проводят плановые и внезапные проверки. Инспекторы оценивают чистоту номеров и общих помещений, состояние кухонного оборудования и вентиляционных систем. Особое внимание уделяют документации: программе внутреннего контроля, результатам лабораторных тестов, договорам на вывоз мусора, </a:t>
            </a:r>
            <a:r>
              <a:rPr lang="ru-RU" sz="1600" dirty="0" err="1">
                <a:latin typeface="Times New Roman" pitchFamily="18" charset="0"/>
                <a:cs typeface="Times New Roman" pitchFamily="18" charset="0"/>
              </a:rPr>
              <a:t>клининг</a:t>
            </a:r>
            <a:r>
              <a:rPr lang="ru-RU" sz="1600" dirty="0">
                <a:latin typeface="Times New Roman" pitchFamily="18" charset="0"/>
                <a:cs typeface="Times New Roman" pitchFamily="18" charset="0"/>
              </a:rPr>
              <a:t>, химчистку и дезинфекцию в отеле «Троя».</a:t>
            </a:r>
          </a:p>
          <a:p>
            <a:pPr algn="ctr"/>
            <a:r>
              <a:rPr lang="ru-RU" sz="1600" dirty="0">
                <a:latin typeface="Times New Roman" pitchFamily="18" charset="0"/>
                <a:cs typeface="Times New Roman" pitchFamily="18" charset="0"/>
              </a:rPr>
              <a:t>В гостевых и служебных зонах проводят инвентаризацию, составляют технологическую карту ежедневной и генеральной уборки. Технология уборки прописана в стандартах гостиницы, в служебных документах административно-хозяйственной службы отеля «Троя».</a:t>
            </a:r>
          </a:p>
          <a:p>
            <a:pPr indent="715963" algn="just">
              <a:spcAft>
                <a:spcPts val="0"/>
              </a:spcAft>
            </a:pPr>
            <a:endParaRPr lang="ru-RU" dirty="0"/>
          </a:p>
        </p:txBody>
      </p:sp>
      <p:pic>
        <p:nvPicPr>
          <p:cNvPr id="4" name="Рисунок 3">
            <a:extLst>
              <a:ext uri="{FF2B5EF4-FFF2-40B4-BE49-F238E27FC236}">
                <a16:creationId xmlns:a16="http://schemas.microsoft.com/office/drawing/2014/main" id="{0E8989D5-6715-4258-ADB3-7846A3F90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986" y="190155"/>
            <a:ext cx="7971428" cy="7180952"/>
          </a:xfrm>
          <a:prstGeom prst="rect">
            <a:avLst/>
          </a:prstGeom>
        </p:spPr>
      </p:pic>
    </p:spTree>
    <p:extLst>
      <p:ext uri="{BB962C8B-B14F-4D97-AF65-F5344CB8AC3E}">
        <p14:creationId xmlns:p14="http://schemas.microsoft.com/office/powerpoint/2010/main" val="352335375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_шаблончик A4 (1)" id="{CECEB147-F7F0-4995-89D0-2FD57D90FCEB}" vid="{306AE4ED-CFFA-434E-A652-8353525159A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2369</TotalTime>
  <Words>6001</Words>
  <Application>Microsoft Office PowerPoint</Application>
  <PresentationFormat>Произвольный</PresentationFormat>
  <Paragraphs>308</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Arial Black</vt:lpstr>
      <vt:lpstr>Calibri</vt:lpstr>
      <vt:lpstr>Calibri Light</vt:lpstr>
      <vt:lpstr>Times New Roman</vt:lpstr>
      <vt:lpstr>Тема Office</vt:lpstr>
      <vt:lpstr>ОТЧЕТ о прохождении производственной практики   по профессиональному модулю ПМ.03 Организация и контроль текущей деятельности сотрудников службы обслуживания и эксплуатации номерного фонда  в период с «16» марта 2026 года по «10» мая 2026 года  Специальность 43.02.14 Гостиничное дело </vt:lpstr>
      <vt:lpstr>Содержание</vt:lpstr>
      <vt:lpstr>Общая организационная характеристика Отеля «Троя» </vt:lpstr>
      <vt:lpstr>Общая организационная характеристика  Отеля «Троя» </vt:lpstr>
      <vt:lpstr>Общая организационная характеристика Отеля «Троя» </vt:lpstr>
      <vt:lpstr>Организационная структура управления   Отеля «Троя» </vt:lpstr>
      <vt:lpstr>Организационная структура управления   Отеля «Троя» </vt:lpstr>
      <vt:lpstr>Взаимодействие хозяйственной службы  со смежными подразделениями   Отеля «Троя» </vt:lpstr>
      <vt:lpstr>Организация приема и оценки качества уборки номеров Отеля «Троя» </vt:lpstr>
      <vt:lpstr>Организация приема и оценки качества уборки номеров Отеля «Троя» </vt:lpstr>
      <vt:lpstr>Организация приема и оценки качества уборки номеров Отеля «Троя» </vt:lpstr>
      <vt:lpstr>Особенности заполнения бланков заказов Отеля «Троя» </vt:lpstr>
      <vt:lpstr>Особенности заполнения бланков заказов Отеля «Троя» </vt:lpstr>
      <vt:lpstr>Инвентаризация. Осуществление контроля использования моющих и чистящих средств Отеля «Троя» </vt:lpstr>
      <vt:lpstr>Инвентаризация. Осуществление контроля использования моющих и чистящих средств Отеля «Троя» </vt:lpstr>
      <vt:lpstr>Технология работы с жалобами гостей  Отеля «Троя» </vt:lpstr>
      <vt:lpstr>Технология работы с жалобами гостей Отеля «Троя» </vt:lpstr>
      <vt:lpstr>Технология работы с жалобами гостей  Отеля «Троя» </vt:lpstr>
      <vt:lpstr>Заполнение документов по соответствию выполненных работ стандартам качества в Отеле «Троя» </vt:lpstr>
      <vt:lpstr>Заполнение документов по соответствию выполненных работ стандартам качества в Отеле «Троя» </vt:lpstr>
      <vt:lpstr>Заполнение документов по соответствию выполненных работ стандартам качества в Отеле «Троя» </vt:lpstr>
      <vt:lpstr>Заполнение документов по соответствию выполненных работ стандартам качества в Отеле «Троя» </vt:lpstr>
      <vt:lpstr>Презентация PowerPoint</vt:lpstr>
      <vt:lpstr>Презентация PowerPoint</vt:lpstr>
      <vt:lpstr>Уборочные материалы, техника, инвентарь, используемые в работе хозяйственной службы Отеля «Троя» </vt:lpstr>
      <vt:lpstr>Уборочные материалы, техника, инвентарь, используемые в работе хозяйственной службы Отеля «Троя» </vt:lpstr>
      <vt:lpstr>Уборочные материалы, техника, инвентарь, используемые в работе хозяйственной службы Отеля «Троя» </vt:lpstr>
      <vt:lpstr>Уборочные материалы, техника, инвентарь, используемые в работе хозяйственной службы Отеля «Троя» </vt:lpstr>
      <vt:lpstr>Выполнение практического  кейс-задания №1</vt:lpstr>
      <vt:lpstr>Выполнение практического  кейс-задания №2</vt:lpstr>
      <vt:lpstr>Выполнение практического  кейс-задания №3</vt:lpstr>
      <vt:lpstr>Выполнение практического  кейс-задания №3</vt:lpstr>
      <vt:lpstr>Выполнение практического  кейс-задания №4</vt:lpstr>
      <vt:lpstr>Выполнение практического  кейс-задания №5</vt:lpstr>
      <vt:lpstr>Предложения по совершенствованию работы хозяйственной службы Отеля «Троя» </vt:lpstr>
      <vt:lpstr>Предложения по совершенствованию работы хозяйственной службы Отеля «Троя» </vt:lpstr>
      <vt:lpstr>Предложения по совершенствованию работы хозяйственной службы Отеля «Троя» </vt:lpstr>
      <vt:lpstr>Приложения</vt:lpstr>
      <vt:lpstr>Приложения</vt:lpstr>
      <vt:lpstr>Приложения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Катя</dc:creator>
  <cp:lastModifiedBy>Алексей Ефремов</cp:lastModifiedBy>
  <cp:revision>354</cp:revision>
  <cp:lastPrinted>2019-08-06T13:15:09Z</cp:lastPrinted>
  <dcterms:created xsi:type="dcterms:W3CDTF">2020-03-27T22:15:06Z</dcterms:created>
  <dcterms:modified xsi:type="dcterms:W3CDTF">2026-06-13T10:18:14Z</dcterms:modified>
</cp:coreProperties>
</file>