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2"/>
  </p:notesMasterIdLst>
  <p:handoutMasterIdLst>
    <p:handoutMasterId r:id="rId33"/>
  </p:handoutMasterIdLst>
  <p:sldIdLst>
    <p:sldId id="405" r:id="rId2"/>
    <p:sldId id="647" r:id="rId3"/>
    <p:sldId id="683" r:id="rId4"/>
    <p:sldId id="698" r:id="rId5"/>
    <p:sldId id="699" r:id="rId6"/>
    <p:sldId id="684" r:id="rId7"/>
    <p:sldId id="700" r:id="rId8"/>
    <p:sldId id="685" r:id="rId9"/>
    <p:sldId id="693" r:id="rId10"/>
    <p:sldId id="694" r:id="rId11"/>
    <p:sldId id="695" r:id="rId12"/>
    <p:sldId id="696" r:id="rId13"/>
    <p:sldId id="697" r:id="rId14"/>
    <p:sldId id="703" r:id="rId15"/>
    <p:sldId id="686" r:id="rId16"/>
    <p:sldId id="689" r:id="rId17"/>
    <p:sldId id="690" r:id="rId18"/>
    <p:sldId id="691" r:id="rId19"/>
    <p:sldId id="704" r:id="rId20"/>
    <p:sldId id="705" r:id="rId21"/>
    <p:sldId id="706" r:id="rId22"/>
    <p:sldId id="692" r:id="rId23"/>
    <p:sldId id="707" r:id="rId24"/>
    <p:sldId id="672" r:id="rId25"/>
    <p:sldId id="708" r:id="rId26"/>
    <p:sldId id="709" r:id="rId27"/>
    <p:sldId id="710" r:id="rId28"/>
    <p:sldId id="713" r:id="rId29"/>
    <p:sldId id="711" r:id="rId30"/>
    <p:sldId id="712" r:id="rId31"/>
  </p:sldIdLst>
  <p:sldSz cx="10693400" cy="7561263"/>
  <p:notesSz cx="6797675" cy="9928225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531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тя" initials="К" lastIdx="1" clrIdx="0">
    <p:extLst>
      <p:ext uri="{19B8F6BF-5375-455C-9EA6-DF929625EA0E}">
        <p15:presenceInfo xmlns:p15="http://schemas.microsoft.com/office/powerpoint/2012/main" userId="Кат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EB0000"/>
    <a:srgbClr val="EB1E00"/>
    <a:srgbClr val="E51F26"/>
    <a:srgbClr val="EB1E28"/>
    <a:srgbClr val="C81F3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08" autoAdjust="0"/>
  </p:normalViewPr>
  <p:slideViewPr>
    <p:cSldViewPr showGuides="1">
      <p:cViewPr varScale="1">
        <p:scale>
          <a:sx n="65" d="100"/>
          <a:sy n="65" d="100"/>
        </p:scale>
        <p:origin x="1242" y="108"/>
      </p:cViewPr>
      <p:guideLst>
        <p:guide orient="horz" pos="2296"/>
        <p:guide pos="2880"/>
        <p:guide orient="horz" pos="253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71583C3-CA27-4496-BECA-C771D03A36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987283-449F-49A3-9FA6-20B92A61C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3481F-6E72-4171-A9C8-98D56C39F96E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B2E802-5847-4DA6-BAD8-A92EA4C57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830C92-6658-426B-8F97-72EB78E0A8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098" y="942975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C4CA1-B95C-48CD-AB14-2CAA4305D9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3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9510-8D81-4F7D-A3DD-ECD88FF9FF52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A9037-5C04-413C-AFF2-1B3777C3E5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9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2F706F-AFAA-4FA6-90FD-A6042EEAC4E3}"/>
              </a:ext>
            </a:extLst>
          </p:cNvPr>
          <p:cNvSpPr/>
          <p:nvPr userDrawn="1"/>
        </p:nvSpPr>
        <p:spPr>
          <a:xfrm>
            <a:off x="0" y="1954612"/>
            <a:ext cx="10693400" cy="4058267"/>
          </a:xfrm>
          <a:prstGeom prst="rect">
            <a:avLst/>
          </a:prstGeom>
          <a:solidFill>
            <a:srgbClr val="2B314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358D1E9-CE0B-40E2-B7B4-0FA4354CB526}"/>
              </a:ext>
            </a:extLst>
          </p:cNvPr>
          <p:cNvSpPr/>
          <p:nvPr userDrawn="1"/>
        </p:nvSpPr>
        <p:spPr>
          <a:xfrm>
            <a:off x="0" y="3755251"/>
            <a:ext cx="151490" cy="1332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49F62CD-3B5C-4018-AC46-2285EBFB89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7" y="679218"/>
            <a:ext cx="31273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512A90-7C52-4CB6-A385-FCF56ED6BF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811B1396-9D3B-4AEC-A3F5-32D25265EA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784" y="3348583"/>
            <a:ext cx="9679452" cy="1915285"/>
          </a:xfrm>
        </p:spPr>
        <p:txBody>
          <a:bodyPr anchor="b">
            <a:normAutofit/>
          </a:bodyPr>
          <a:lstStyle>
            <a:lvl1pPr algn="ctr">
              <a:defRPr lang="ru-RU" sz="55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 algn="l" defTabSz="1043056" rtl="0" eaLnBrk="1" latinLnBrk="0" hangingPunct="1"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EDFA97E-57D3-4908-B503-1A4CD5FEDBA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4666" y="5386216"/>
            <a:ext cx="9768578" cy="453716"/>
          </a:xfrm>
        </p:spPr>
        <p:txBody>
          <a:bodyPr anchor="b">
            <a:normAutofit/>
          </a:bodyPr>
          <a:lstStyle>
            <a:lvl1pPr marL="87313" indent="0">
              <a:buNone/>
              <a:defRPr sz="2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0052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2" y="1885067"/>
            <a:ext cx="9223058" cy="3145275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602" y="5060097"/>
            <a:ext cx="9223058" cy="16540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911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822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73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645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55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468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38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29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6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50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402569"/>
            <a:ext cx="9223058" cy="146149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6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0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0"/>
            </a:lvl1pPr>
            <a:lvl2pPr marL="391146" indent="0">
              <a:buNone/>
              <a:defRPr sz="1200"/>
            </a:lvl2pPr>
            <a:lvl3pPr marL="782292" indent="0">
              <a:buNone/>
              <a:defRPr sz="1000"/>
            </a:lvl3pPr>
            <a:lvl4pPr marL="1173438" indent="0">
              <a:buNone/>
              <a:defRPr sz="900"/>
            </a:lvl4pPr>
            <a:lvl5pPr marL="1564584" indent="0">
              <a:buNone/>
              <a:defRPr sz="900"/>
            </a:lvl5pPr>
            <a:lvl6pPr marL="1955730" indent="0">
              <a:buNone/>
              <a:defRPr sz="900"/>
            </a:lvl6pPr>
            <a:lvl7pPr marL="2346876" indent="0">
              <a:buNone/>
              <a:defRPr sz="900"/>
            </a:lvl7pPr>
            <a:lvl8pPr marL="2738022" indent="0">
              <a:buNone/>
              <a:defRPr sz="900"/>
            </a:lvl8pPr>
            <a:lvl9pPr marL="31291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10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 marL="0" indent="0">
              <a:buNone/>
              <a:defRPr sz="2700"/>
            </a:lvl1pPr>
            <a:lvl2pPr marL="391146" indent="0">
              <a:buNone/>
              <a:defRPr sz="2400"/>
            </a:lvl2pPr>
            <a:lvl3pPr marL="782292" indent="0">
              <a:buNone/>
              <a:defRPr sz="2100"/>
            </a:lvl3pPr>
            <a:lvl4pPr marL="1173438" indent="0">
              <a:buNone/>
              <a:defRPr sz="1700"/>
            </a:lvl4pPr>
            <a:lvl5pPr marL="1564584" indent="0">
              <a:buNone/>
              <a:defRPr sz="1700"/>
            </a:lvl5pPr>
            <a:lvl6pPr marL="1955730" indent="0">
              <a:buNone/>
              <a:defRPr sz="1700"/>
            </a:lvl6pPr>
            <a:lvl7pPr marL="2346876" indent="0">
              <a:buNone/>
              <a:defRPr sz="1700"/>
            </a:lvl7pPr>
            <a:lvl8pPr marL="2738022" indent="0">
              <a:buNone/>
              <a:defRPr sz="1700"/>
            </a:lvl8pPr>
            <a:lvl9pPr marL="3129168" indent="0">
              <a:buNone/>
              <a:defRPr sz="17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0"/>
            </a:lvl1pPr>
            <a:lvl2pPr marL="391146" indent="0">
              <a:buNone/>
              <a:defRPr sz="1200"/>
            </a:lvl2pPr>
            <a:lvl3pPr marL="782292" indent="0">
              <a:buNone/>
              <a:defRPr sz="1000"/>
            </a:lvl3pPr>
            <a:lvl4pPr marL="1173438" indent="0">
              <a:buNone/>
              <a:defRPr sz="900"/>
            </a:lvl4pPr>
            <a:lvl5pPr marL="1564584" indent="0">
              <a:buNone/>
              <a:defRPr sz="900"/>
            </a:lvl5pPr>
            <a:lvl6pPr marL="1955730" indent="0">
              <a:buNone/>
              <a:defRPr sz="900"/>
            </a:lvl6pPr>
            <a:lvl7pPr marL="2346876" indent="0">
              <a:buNone/>
              <a:defRPr sz="900"/>
            </a:lvl7pPr>
            <a:lvl8pPr marL="2738022" indent="0">
              <a:buNone/>
              <a:defRPr sz="900"/>
            </a:lvl8pPr>
            <a:lvl9pPr marL="31291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176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5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172" y="402567"/>
            <a:ext cx="6783626" cy="6407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1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_DEN\_ПРОЕКТЫ\_МФПА\Университет СИНЕРГИЯ\презентации\Рисунок1.jpg">
            <a:extLst>
              <a:ext uri="{FF2B5EF4-FFF2-40B4-BE49-F238E27FC236}">
                <a16:creationId xmlns:a16="http://schemas.microsoft.com/office/drawing/2014/main" id="{04EA8244-8613-47EF-ADFF-CECBFAAFD3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25898" cy="75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2D85A3D9-8E6C-42BC-A646-80F2D6AEC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7" y="1001906"/>
            <a:ext cx="2610490" cy="46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2507453-DF3E-4843-9C37-520D26E5A1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766" y="2196455"/>
            <a:ext cx="9599868" cy="3807156"/>
          </a:xfrm>
        </p:spPr>
        <p:txBody>
          <a:bodyPr anchor="ctr">
            <a:normAutofit/>
          </a:bodyPr>
          <a:lstStyle>
            <a:lvl1pPr marL="0" algn="l" defTabSz="10430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50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180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C1DD5A-7DBA-4220-B8D8-20048D0ABCE3}"/>
              </a:ext>
            </a:extLst>
          </p:cNvPr>
          <p:cNvSpPr/>
          <p:nvPr userDrawn="1"/>
        </p:nvSpPr>
        <p:spPr>
          <a:xfrm>
            <a:off x="0" y="1795828"/>
            <a:ext cx="10693400" cy="4793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CBA8602-5369-476D-B67C-4D459E2AD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3" y="2919243"/>
            <a:ext cx="9824904" cy="3488816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4963" y="2124447"/>
            <a:ext cx="9824904" cy="421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632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CBA8602-5369-476D-B67C-4D459E2AD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3" y="2700511"/>
            <a:ext cx="9824904" cy="3707548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4963" y="2124447"/>
            <a:ext cx="9824904" cy="421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111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92BB8558-F0D2-4EE4-AD81-BEA8F8628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5C6B6E1A-7427-4160-A1D6-036AF3FE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2" y="2141571"/>
            <a:ext cx="9824905" cy="442469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2835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12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4212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A4523AE8-D259-411C-A6A2-3CD2D16943E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741209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2C6B67E9-E51A-4189-9E6F-B8FBB553E1F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741209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D9E4D091-F7FD-4BCB-B863-BE189268567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158207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27AE658B-019B-4257-BC1E-5402C16CD9C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158207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92BB8558-F0D2-4EE4-AD81-BEA8F8628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4" y="561291"/>
            <a:ext cx="9779870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4525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EB9B11F2-6547-4B66-9341-F3EB5FC81BDB}"/>
              </a:ext>
            </a:extLst>
          </p:cNvPr>
          <p:cNvSpPr/>
          <p:nvPr userDrawn="1"/>
        </p:nvSpPr>
        <p:spPr>
          <a:xfrm>
            <a:off x="7759261" y="2470407"/>
            <a:ext cx="2359400" cy="4090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8" name="object 3">
            <a:extLst>
              <a:ext uri="{FF2B5EF4-FFF2-40B4-BE49-F238E27FC236}">
                <a16:creationId xmlns:a16="http://schemas.microsoft.com/office/drawing/2014/main" id="{4C967A7A-8161-4185-84CA-97E80FC9B322}"/>
              </a:ext>
            </a:extLst>
          </p:cNvPr>
          <p:cNvSpPr/>
          <p:nvPr userDrawn="1"/>
        </p:nvSpPr>
        <p:spPr>
          <a:xfrm>
            <a:off x="7222" y="252239"/>
            <a:ext cx="125720" cy="1815708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BDCE2DE8-E62B-4A34-8FC0-6B605B6B6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355" y="1133896"/>
            <a:ext cx="9499375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2B0BFA9E-BDB0-415B-8B27-5B6AB1518DB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62355" y="489910"/>
            <a:ext cx="9499375" cy="276999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0" lvl="0" defTabSz="91440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42" name="Объект 2">
            <a:extLst>
              <a:ext uri="{FF2B5EF4-FFF2-40B4-BE49-F238E27FC236}">
                <a16:creationId xmlns:a16="http://schemas.microsoft.com/office/drawing/2014/main" id="{DDA1D208-AC82-41CD-AC19-AA520B2C2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1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3" name="Объект 2">
            <a:extLst>
              <a:ext uri="{FF2B5EF4-FFF2-40B4-BE49-F238E27FC236}">
                <a16:creationId xmlns:a16="http://schemas.microsoft.com/office/drawing/2014/main" id="{2CB3BD24-831A-4664-875C-E9C7FB7F8C3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017334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id="{F8D3A8DA-DE38-47DD-9DD4-6DEB7240F645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5388977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E8C385B-C208-4106-8613-8BC5223A3F5C}"/>
              </a:ext>
            </a:extLst>
          </p:cNvPr>
          <p:cNvSpPr/>
          <p:nvPr userDrawn="1"/>
        </p:nvSpPr>
        <p:spPr>
          <a:xfrm>
            <a:off x="648087" y="4846672"/>
            <a:ext cx="7043531" cy="516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52" name="Текст 2">
            <a:extLst>
              <a:ext uri="{FF2B5EF4-FFF2-40B4-BE49-F238E27FC236}">
                <a16:creationId xmlns:a16="http://schemas.microsoft.com/office/drawing/2014/main" id="{7CEAFFC1-C332-47C7-9CFE-8FE0B3FD045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757731" y="2484487"/>
            <a:ext cx="2304000" cy="292598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4" name="Объект 2">
            <a:extLst>
              <a:ext uri="{FF2B5EF4-FFF2-40B4-BE49-F238E27FC236}">
                <a16:creationId xmlns:a16="http://schemas.microsoft.com/office/drawing/2014/main" id="{BDB58731-0025-45AA-B7E6-AE93EE2F2764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759260" y="2945191"/>
            <a:ext cx="2311011" cy="34628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8" name="Объект 2">
            <a:extLst>
              <a:ext uri="{FF2B5EF4-FFF2-40B4-BE49-F238E27FC236}">
                <a16:creationId xmlns:a16="http://schemas.microsoft.com/office/drawing/2014/main" id="{E9331FB5-268A-4AC3-A50C-029CFF37D9C2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665571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9" name="Объект 2">
            <a:extLst>
              <a:ext uri="{FF2B5EF4-FFF2-40B4-BE49-F238E27FC236}">
                <a16:creationId xmlns:a16="http://schemas.microsoft.com/office/drawing/2014/main" id="{073B8669-4C3C-4E00-85DA-6D255EE3B472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037214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6D28D3A1-3506-42DA-8E0C-5D900B154BFB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5408857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143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100"/>
            </a:lvl1pPr>
            <a:lvl2pPr marL="391146" indent="0" algn="ctr">
              <a:buNone/>
              <a:defRPr sz="1700"/>
            </a:lvl2pPr>
            <a:lvl3pPr marL="782292" indent="0" algn="ctr">
              <a:buNone/>
              <a:defRPr sz="1500"/>
            </a:lvl3pPr>
            <a:lvl4pPr marL="1173438" indent="0" algn="ctr">
              <a:buNone/>
              <a:defRPr sz="1400"/>
            </a:lvl4pPr>
            <a:lvl5pPr marL="1564584" indent="0" algn="ctr">
              <a:buNone/>
              <a:defRPr sz="1400"/>
            </a:lvl5pPr>
            <a:lvl6pPr marL="1955730" indent="0" algn="ctr">
              <a:buNone/>
              <a:defRPr sz="1400"/>
            </a:lvl6pPr>
            <a:lvl7pPr marL="2346876" indent="0" algn="ctr">
              <a:buNone/>
              <a:defRPr sz="1400"/>
            </a:lvl7pPr>
            <a:lvl8pPr marL="2738022" indent="0" algn="ctr">
              <a:buNone/>
              <a:defRPr sz="1400"/>
            </a:lvl8pPr>
            <a:lvl9pPr marL="3129168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1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265" y="280935"/>
            <a:ext cx="1512396" cy="27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45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402569"/>
            <a:ext cx="9223058" cy="1461495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89" y="7008172"/>
            <a:ext cx="360902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4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3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19" r:id="rId3"/>
    <p:sldLayoutId id="2147483739" r:id="rId4"/>
    <p:sldLayoutId id="2147483736" r:id="rId5"/>
    <p:sldLayoutId id="2147483738" r:id="rId6"/>
    <p:sldLayoutId id="2147483737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782292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573" indent="-195573" algn="l" defTabSz="782292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6719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77865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11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60157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51303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42449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33595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24741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146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2292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3438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4584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730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46876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38022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29168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kurort.krasnodar.ru/upload/iblock/656/vn70ed45n1k8su6psyb56w5m89fsp1hw/Metodrekomendatsii.pdf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EBF47-2662-48D1-B238-FBEE452D2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140" y="3132559"/>
            <a:ext cx="9721080" cy="2934324"/>
          </a:xfrm>
        </p:spPr>
        <p:txBody>
          <a:bodyPr>
            <a:normAutofit/>
          </a:bodyPr>
          <a:lstStyle/>
          <a:p>
            <a:r>
              <a:rPr lang="ru-RU" sz="2100" dirty="0"/>
              <a:t>ОТЧЕТ</a:t>
            </a:r>
            <a:br>
              <a:rPr lang="ru-RU" sz="2100" dirty="0"/>
            </a:br>
            <a:r>
              <a:rPr lang="ru-RU" sz="2100" dirty="0"/>
              <a:t>о прохождении производственной практики</a:t>
            </a:r>
            <a:br>
              <a:rPr lang="ru-RU" sz="2100" dirty="0"/>
            </a:br>
            <a:r>
              <a:rPr lang="ru-RU" sz="2100" dirty="0"/>
              <a:t> </a:t>
            </a:r>
            <a:br>
              <a:rPr lang="ru-RU" sz="2100" dirty="0"/>
            </a:br>
            <a:r>
              <a:rPr lang="ru-RU" sz="1800" dirty="0"/>
              <a:t>по профессиональному модулю </a:t>
            </a:r>
            <a:r>
              <a:rPr lang="ru-RU" sz="2000" dirty="0"/>
              <a:t>ПМ.05 Выполнение работ по профессии «Агент по закупкам»</a:t>
            </a:r>
            <a:br>
              <a:rPr lang="ru-RU" sz="1800" dirty="0"/>
            </a:br>
            <a:br>
              <a:rPr lang="ru-RU" sz="1800" dirty="0"/>
            </a:br>
            <a:r>
              <a:rPr lang="ru-RU" sz="2000" dirty="0"/>
              <a:t>в период с </a:t>
            </a:r>
            <a:r>
              <a:rPr sz="2000" dirty="0" err="1"/>
              <a:t>с</a:t>
            </a:r>
            <a:r>
              <a:rPr sz="2000" dirty="0"/>
              <a:t> «16» марта 2026 года по «10» мая 2026 года </a:t>
            </a:r>
            <a:br>
              <a:rPr sz="2000" dirty="0"/>
            </a:br>
            <a:br>
              <a:rPr lang="ru-RU" sz="2000" dirty="0"/>
            </a:br>
            <a:r>
              <a:rPr lang="ru-RU" sz="2000" dirty="0"/>
              <a:t>Специальность 43.02.14 Гостиничное дело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02C01-F3A7-4DE2-9DF2-AD08FA482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16" y="198043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АВТОНОМНАЯ НЕКОММЕРЧЕСКАЯ ОРГАНИЗАЦИЯ ВЫСШЕГО ОБРАЗОВАНИЯ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«МОСКОВСКИЙ УНИВЕРСИТЕТ «СИНЕРГИЯ»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Факультет Туризма и индустрии гостеприимства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Кафедра Менеджмента в гостиничном и ресторанном бизнесе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8EC7E33D-1387-4B56-A695-F4C72A50F4EE}"/>
              </a:ext>
            </a:extLst>
          </p:cNvPr>
          <p:cNvSpPr txBox="1">
            <a:spLocks/>
          </p:cNvSpPr>
          <p:nvPr/>
        </p:nvSpPr>
        <p:spPr bwMode="auto">
          <a:xfrm>
            <a:off x="426967" y="5980906"/>
            <a:ext cx="871296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l" defTabSz="9144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ФИО обучающегося</a:t>
            </a: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  <a:r>
              <a:rPr lang="ru-RU" sz="1600" dirty="0"/>
              <a:t> </a:t>
            </a:r>
            <a:r>
              <a:rPr lang="ru-RU" sz="2000" dirty="0">
                <a:solidFill>
                  <a:srgbClr val="FF0000"/>
                </a:solidFill>
              </a:rPr>
              <a:t>Сорокин Александр Сергеевич</a:t>
            </a:r>
            <a:endParaRPr lang="ru-RU" altLang="ru-RU" sz="2000" dirty="0">
              <a:solidFill>
                <a:srgbClr val="FF0000"/>
              </a:solidFill>
              <a:latin typeface="Calibri"/>
            </a:endParaRPr>
          </a:p>
          <a:p>
            <a:pPr lvl="0" algn="l" defTabSz="9144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400" dirty="0">
                <a:solidFill>
                  <a:srgbClr val="FF0000"/>
                </a:solidFill>
                <a:latin typeface="Calibri"/>
              </a:rPr>
              <a:t>Группа:</a:t>
            </a:r>
            <a:r>
              <a:rPr lang="ru-RU" sz="1800" dirty="0"/>
              <a:t> </a:t>
            </a:r>
            <a:r>
              <a:rPr lang="ru-RU" sz="2000" dirty="0">
                <a:solidFill>
                  <a:srgbClr val="FF0000"/>
                </a:solidFill>
              </a:rPr>
              <a:t>ОКГД-22209МО</a:t>
            </a:r>
            <a:endParaRPr lang="en-US" altLang="ru-RU" sz="2000" dirty="0">
              <a:solidFill>
                <a:srgbClr val="FF0000"/>
              </a:solidFill>
              <a:latin typeface="Calibri"/>
            </a:endParaRPr>
          </a:p>
          <a:p>
            <a:pPr lvl="0" algn="l" defTabSz="9144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400" dirty="0">
                <a:solidFill>
                  <a:srgbClr val="FF0000"/>
                </a:solidFill>
                <a:latin typeface="Calibri"/>
              </a:rPr>
              <a:t>ФИО Руководителя:</a:t>
            </a:r>
            <a:r>
              <a:rPr lang="ru-RU" sz="2400" dirty="0">
                <a:solidFill>
                  <a:srgbClr val="EB0000"/>
                </a:solidFill>
              </a:rPr>
              <a:t> </a:t>
            </a:r>
            <a:r>
              <a:rPr lang="ru-RU" sz="2000" dirty="0">
                <a:solidFill>
                  <a:srgbClr val="EB0000"/>
                </a:solidFill>
              </a:rPr>
              <a:t>Власова Елена Николаевна</a:t>
            </a:r>
            <a:endParaRPr lang="en-US" altLang="ru-RU" sz="2000" dirty="0">
              <a:solidFill>
                <a:srgbClr val="FF0000"/>
              </a:solidFill>
              <a:latin typeface="Calibri"/>
            </a:endParaRPr>
          </a:p>
          <a:p>
            <a:pPr lvl="0" algn="l" defTabSz="914400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ru-RU" altLang="ru-RU" sz="2400" dirty="0">
              <a:solidFill>
                <a:srgbClr val="FF0000"/>
              </a:solidFill>
              <a:latin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ru-RU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C619C9-19CC-4935-BF66-78A5EC83A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570" y="189776"/>
            <a:ext cx="7974259" cy="71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06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3" y="108223"/>
            <a:ext cx="9687193" cy="1551194"/>
          </a:xfrm>
        </p:spPr>
        <p:txBody>
          <a:bodyPr/>
          <a:lstStyle/>
          <a:p>
            <a:r>
              <a:rPr lang="ru-RU" sz="2800" dirty="0"/>
              <a:t>Правила оформления заявок на продукцию, регламенты по хранению и размещению продукции на складе и в </a:t>
            </a:r>
            <a:r>
              <a:rPr sz="2800"/>
              <a:t>подразделениях</a:t>
            </a:r>
            <a:r>
              <a:rPr sz="2800">
                <a:cs typeface="Times New Roman" pitchFamily="18" charset="0"/>
              </a:rPr>
              <a:t> Отеля «Троя»</a:t>
            </a:r>
            <a:r>
              <a:rPr sz="2800"/>
              <a:t>  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8916" y="1780367"/>
            <a:ext cx="511200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Оформление заявок на продукцию  в отель «Троя» может происходить по форме, утверждённой сторонами в договоре, или в свободной форме. Независимо от формы заявка должна содержать необходимую информацию для исполнения конкретного заказа. Некоторые пункты, которые обычно включают в заявку: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Реквизиты покупателя, наименование организации, контактные данные и другие реквизиты.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Описание предмета заявки: номенклатура, артикул (если есть), единицы измерения, количество, цена (если она зафиксирована в договоре), общая сумма.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Условия поставки: требования к упаковке, транспортировке, конкретная дата или период.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Способ, срок и место доставки.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Заявка обычно составляется в двух экземплярах: один отправляется поставщику, второй остаётся у заказчика. Отправленная копия должна быть зарегистрирована в журнале учёта исходящей документации. </a:t>
            </a:r>
          </a:p>
          <a:p>
            <a:pPr indent="715963" algn="just">
              <a:spcAft>
                <a:spcPts val="0"/>
              </a:spcAft>
            </a:pPr>
            <a:endParaRPr lang="ru-RU" b="1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890" y="1962085"/>
            <a:ext cx="4824000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8F2961-17A8-4ABB-833E-DA9D3CE5A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570" y="189776"/>
            <a:ext cx="7974259" cy="71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5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3" y="302122"/>
            <a:ext cx="9687193" cy="1163395"/>
          </a:xfrm>
        </p:spPr>
        <p:txBody>
          <a:bodyPr/>
          <a:lstStyle/>
          <a:p>
            <a:r>
              <a:rPr lang="ru-RU" sz="2800" dirty="0"/>
              <a:t>Организация процесса взаимодействия </a:t>
            </a:r>
            <a:br>
              <a:rPr lang="en-US" sz="2800" dirty="0"/>
            </a:br>
            <a:r>
              <a:rPr lang="ru-RU" sz="2800" dirty="0"/>
              <a:t>между складом и подразделениями </a:t>
            </a:r>
            <a:br>
              <a:rPr lang="en-US" sz="2800" dirty="0"/>
            </a:br>
            <a:r>
              <a:rPr sz="2800">
                <a:cs typeface="Times New Roman" pitchFamily="18" charset="0"/>
              </a:rPr>
              <a:t> Отеля «Троя»</a:t>
            </a:r>
            <a:r>
              <a:rPr sz="2800"/>
              <a:t> </a:t>
            </a:r>
            <a:endParaRPr lang="ru-RU" sz="2800" dirty="0"/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7610" y="1923243"/>
            <a:ext cx="8100000" cy="4391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738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3" y="302122"/>
            <a:ext cx="9687193" cy="1163395"/>
          </a:xfrm>
        </p:spPr>
        <p:txBody>
          <a:bodyPr/>
          <a:lstStyle/>
          <a:p>
            <a:r>
              <a:rPr lang="ru-RU" sz="2800" dirty="0"/>
              <a:t>Методики расчета определения </a:t>
            </a:r>
            <a:br>
              <a:rPr lang="en-US" sz="2800" dirty="0"/>
            </a:br>
            <a:r>
              <a:rPr lang="ru-RU" sz="2800" dirty="0"/>
              <a:t>минимальных количеств товаров на складе </a:t>
            </a:r>
            <a:br>
              <a:rPr lang="en-US" sz="2800" dirty="0"/>
            </a:br>
            <a:r>
              <a:rPr lang="ru-RU" sz="2800" dirty="0"/>
              <a:t>и в </a:t>
            </a:r>
            <a:r>
              <a:rPr sz="2800"/>
              <a:t>подразделениях</a:t>
            </a:r>
            <a:r>
              <a:rPr sz="2800">
                <a:cs typeface="Times New Roman" pitchFamily="18" charset="0"/>
              </a:rPr>
              <a:t> Отеля «Троя»</a:t>
            </a:r>
            <a:r>
              <a:rPr sz="2800"/>
              <a:t> 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46172" y="1923243"/>
          <a:ext cx="8429684" cy="4591812"/>
        </p:xfrm>
        <a:graphic>
          <a:graphicData uri="http://schemas.openxmlformats.org/drawingml/2006/table">
            <a:tbl>
              <a:tblPr/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2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материала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Calibri"/>
                          <a:ea typeface="Times New Roman"/>
                          <a:cs typeface="Times New Roman"/>
                        </a:rPr>
                        <a:t>Норма расхода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комнат и мест в номере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комнатный</a:t>
                      </a:r>
                      <a:b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местный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комнатный</a:t>
                      </a:r>
                      <a:b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местный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комнатный</a:t>
                      </a:r>
                      <a:b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местный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комнатный</a:t>
                      </a:r>
                      <a:b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местный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комнатный</a:t>
                      </a:r>
                      <a:b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местный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Ветошь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Тряпка для пола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Моющее средство для стекол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Моющее средство для санитарно-технических приборов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Универсальное чистящее средство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Универсальное моющее средство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Дезинфицирующее средство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Средство для чистки ковровых покрытий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78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3" y="496021"/>
            <a:ext cx="9687193" cy="775597"/>
          </a:xfrm>
        </p:spPr>
        <p:txBody>
          <a:bodyPr/>
          <a:lstStyle/>
          <a:p>
            <a:r>
              <a:rPr lang="ru-RU" sz="2800" dirty="0"/>
              <a:t>Схемы движения товара в </a:t>
            </a:r>
            <a:r>
              <a:rPr sz="2800"/>
              <a:t>подразделениях</a:t>
            </a:r>
            <a:r>
              <a:rPr sz="2800">
                <a:cs typeface="Times New Roman" pitchFamily="18" charset="0"/>
              </a:rPr>
              <a:t> Отеля «Троя»</a:t>
            </a:r>
            <a:r>
              <a:rPr sz="2800"/>
              <a:t> 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602" y="1708929"/>
            <a:ext cx="101880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Акт на списание материалов  в отеле «Троя» составляется, когда имеющиеся на балансе организации ценности и запасы по каким-либо причинам пришли в негодность. </a:t>
            </a:r>
          </a:p>
          <a:p>
            <a:pPr indent="722313"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Документ не имеет унифицированного, стандартного образца. Его можно оформить в свободной форме либо по разработанному внутри организации шаблону</a:t>
            </a:r>
          </a:p>
          <a:p>
            <a:pPr indent="722313"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Акт на списание малоценных и быстроизнашивающихся предметов составляется, когда компания решает списать переставшие быть пригодными к использованию предметы, необходимые для осуществления процесса работы, но в силу их незначительной стоимости не принимавшиеся в состав основных средств. </a:t>
            </a:r>
          </a:p>
          <a:p>
            <a:pPr indent="722313"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Обычно используется форма МБ-8. В ней есть все нужные данные. К малоценным относятся предметы, срок годности которых не больше одного года, а стоимость не превышает 40 000 рублей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Сведения о заполнении акта: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нём указывают наименование ликвидируемых предметов, номенклатурный и инвентарный номера, единицу измерения, количество, дату поступления, срок службы и причину списания.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шапке обязательно должна быть подпись директора — без неё документ недействителен.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Подписать акт на списание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малоценки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должны все члены комиссии.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Если списывают несколько предметов, которые относятся к разным видам, например, оргтехнику и мебель, оформляют отдельный документ на каждый из них. Общую форму МБ-8 акта на списание составляют для однотипных вещей.</a:t>
            </a:r>
          </a:p>
          <a:p>
            <a:pPr indent="722313"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62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3" y="496021"/>
            <a:ext cx="9687193" cy="775597"/>
          </a:xfrm>
        </p:spPr>
        <p:txBody>
          <a:bodyPr/>
          <a:lstStyle/>
          <a:p>
            <a:r>
              <a:rPr lang="ru-RU" sz="2800" dirty="0"/>
              <a:t>Схемы движения товара в </a:t>
            </a:r>
            <a:r>
              <a:rPr sz="2800"/>
              <a:t>подразделениях</a:t>
            </a:r>
            <a:r>
              <a:rPr sz="2800">
                <a:cs typeface="Times New Roman" pitchFamily="18" charset="0"/>
              </a:rPr>
              <a:t> Отеля «Троя»</a:t>
            </a:r>
            <a:r>
              <a:rPr sz="2800"/>
              <a:t>  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>
            <a:grayscl/>
          </a:blip>
          <a:srcRect t="11925" r="1254"/>
          <a:stretch>
            <a:fillRect/>
          </a:stretch>
        </p:blipFill>
        <p:spPr bwMode="auto">
          <a:xfrm>
            <a:off x="1917676" y="1494615"/>
            <a:ext cx="6552000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3FD10D-72A3-4889-AE40-2B2FC2DCB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570" y="189776"/>
            <a:ext cx="7974259" cy="71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62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185D8B0-B1C2-48E4-A241-B6D6C8B5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3" y="457417"/>
            <a:ext cx="9687193" cy="775597"/>
          </a:xfrm>
        </p:spPr>
        <p:txBody>
          <a:bodyPr/>
          <a:lstStyle/>
          <a:p>
            <a:r>
              <a:rPr lang="ru-RU" sz="2800" dirty="0"/>
              <a:t>Выполнение практического </a:t>
            </a:r>
            <a:br>
              <a:rPr lang="ru-RU" sz="2800" dirty="0"/>
            </a:br>
            <a:r>
              <a:rPr lang="ru-RU" sz="2800" dirty="0"/>
              <a:t>кейс-задания №1</a:t>
            </a:r>
          </a:p>
        </p:txBody>
      </p:sp>
      <p:pic>
        <p:nvPicPr>
          <p:cNvPr id="11270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7610" y="1494615"/>
            <a:ext cx="7705725" cy="5010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0379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185D8B0-B1C2-48E4-A241-B6D6C8B5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3" y="457417"/>
            <a:ext cx="9687193" cy="775597"/>
          </a:xfrm>
        </p:spPr>
        <p:txBody>
          <a:bodyPr/>
          <a:lstStyle/>
          <a:p>
            <a:r>
              <a:rPr lang="ru-RU" sz="2800" dirty="0"/>
              <a:t>Выполнение практического </a:t>
            </a:r>
            <a:br>
              <a:rPr lang="ru-RU" sz="2800" dirty="0"/>
            </a:br>
            <a:r>
              <a:rPr lang="ru-RU" sz="2800" dirty="0"/>
              <a:t>кейс-задания №2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3164" y="1494615"/>
            <a:ext cx="5760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Квалификационные качества агента по закупкам: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Аналитический склад ума. Специалист должен уметь обрабатывать большие объёмы данных, анализировать рыночные тенденции, сравнивать коммерческие предложения и прогнозировать изменения цен.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Навыки эффективных переговоров. Агент по закупкам должен уметь согласовывать условия с поставщиками и отстаивать интересы гостиницы.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Организационные способности. Важно умение планировать закупочные процессы, контролировать исполнение договорённостей и оперативно решать возникающие проблемы.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Внимание к деталям. В работе закупщика нет мелочей — от точности спецификаций до правильности оформления документов.</a:t>
            </a:r>
          </a:p>
          <a:p>
            <a:pPr algn="ctr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Личные качества агента по закупкам должны позволять сохранять хладнокровие в кризисных ситуациях.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Личные качества агента по закупкам: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Коммуникабельность. Агент по закупкам должен эффективно взаимодействовать с поставщиками, коллегами и другими сторонами.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Целеустремлённость. Ориентация на достижение поставленных целей и выполнение задач.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Интерес к сфере закупок и логистике. Знание основных принципов и процессов в области закупок или логистики может быть полезным.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Экономическое мышление. Понимание экономических и финансовых аспектов закупок, включая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бюджетирование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оптимизацию затрат.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Интерес к рынку и трендам. Желание следить за изменениями на рынке, анализировать тренды и прогнозировать будущие потребности.</a:t>
            </a:r>
          </a:p>
          <a:p>
            <a:pPr indent="715963" algn="ctr">
              <a:spcAft>
                <a:spcPts val="0"/>
              </a:spcAf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2"/>
          <a:srcRect l="8416" t="2137" r="6856" b="6565"/>
          <a:stretch>
            <a:fillRect/>
          </a:stretch>
        </p:blipFill>
        <p:spPr bwMode="auto">
          <a:xfrm>
            <a:off x="5941400" y="1137425"/>
            <a:ext cx="4752000" cy="56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C2BE95-5D0E-42B2-B9E4-F728895B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570" y="189776"/>
            <a:ext cx="7974259" cy="71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92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A554A7-DFC0-471A-80A6-5FBE86889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78" y="1780367"/>
            <a:ext cx="9824904" cy="5328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Критерии выбора поставщиков для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отеля «Троя» :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Качество продукции и услуг. Важно, чтобы постельное бельё было мягким и долговечным, техника — надёжной и безопасной, а косметические средства — приятными в использовании. Перед заключением договора нужно запросить образцы, проверить сертификаты качества и отзывы других клиентов.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Надёжность и репутация. Стоит посмотреть отзывы на профессиональных форумах, изучить рейтинги, поинтересоваться, как давно компания работает на рынке, есть ли у неё подтверждённые кейсы успешных поставок для гостиниц схожего уровня.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Гибкость условий и сервис. Важно, насколько поставщик готов учитывать особенности бизнеса. Нужно узнать, предлагает ли он индивидуальные условия, возможность делать регулярные заказы или срочные поставки, какие есть способы оплаты, есть ли системы учёта и аналитики.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Цены и условия оплаты. Цена является одним из решающих факторов, но не стоит ориентироваться только на её минимальную величину. Лучше рассматривать баланс цена-качество и подходить к этому вопросу комплексно.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Логистика и сроки поставки. Важно, чтобы поставщик имел развитую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логистическую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систему и мог гарантировать своевременное выполнение заказов. Особенно актуально для крупных объёмов и при необходимости срочных поставок.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Финансовая устойчивость. Нужно попросить поставщика предоставить финансовые отчёты за последние годы, оценить его финансовое положение, платёжеспособность и уровень задолженности.</a:t>
            </a:r>
          </a:p>
          <a:p>
            <a:pPr marL="0" indent="534988" algn="just">
              <a:buNone/>
            </a:pPr>
            <a:endParaRPr lang="ru-RU" sz="21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185D8B0-B1C2-48E4-A241-B6D6C8B5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3" y="457417"/>
            <a:ext cx="9687193" cy="775597"/>
          </a:xfrm>
        </p:spPr>
        <p:txBody>
          <a:bodyPr/>
          <a:lstStyle/>
          <a:p>
            <a:r>
              <a:rPr lang="ru-RU" sz="2800" dirty="0"/>
              <a:t>Выполнение практического </a:t>
            </a:r>
            <a:br>
              <a:rPr lang="ru-RU" sz="2800" dirty="0"/>
            </a:br>
            <a:r>
              <a:rPr lang="ru-RU" sz="2800" dirty="0"/>
              <a:t>кейс-задания №3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A25CCD-91A5-46BD-BCF4-5365E0C9F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570" y="189776"/>
            <a:ext cx="7974259" cy="71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185D8B0-B1C2-48E4-A241-B6D6C8B5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3" y="457417"/>
            <a:ext cx="9687193" cy="775597"/>
          </a:xfrm>
        </p:spPr>
        <p:txBody>
          <a:bodyPr/>
          <a:lstStyle/>
          <a:p>
            <a:r>
              <a:rPr lang="ru-RU" sz="2800" dirty="0"/>
              <a:t>Выполнение практического </a:t>
            </a:r>
            <a:br>
              <a:rPr lang="ru-RU" sz="2800" dirty="0"/>
            </a:br>
            <a:r>
              <a:rPr lang="ru-RU" sz="2800" dirty="0"/>
              <a:t>кейс-задания №4</a:t>
            </a: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t="10989" r="826" b="5219"/>
          <a:stretch>
            <a:fillRect/>
          </a:stretch>
        </p:blipFill>
        <p:spPr bwMode="auto">
          <a:xfrm>
            <a:off x="1774800" y="1708929"/>
            <a:ext cx="7272000" cy="4620750"/>
          </a:xfrm>
          <a:prstGeom prst="rect">
            <a:avLst/>
          </a:prstGeom>
          <a:noFill/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F1A554A7-DFC0-471A-80A6-5FBE86889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30" y="6352399"/>
            <a:ext cx="9792000" cy="864000"/>
          </a:xfrm>
        </p:spPr>
        <p:txBody>
          <a:bodyPr>
            <a:normAutofit/>
          </a:bodyPr>
          <a:lstStyle/>
          <a:p>
            <a:pPr marL="0" indent="534988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Рынок продукции, которую закупает отель «Троя»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4490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185D8B0-B1C2-48E4-A241-B6D6C8B5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3" y="457417"/>
            <a:ext cx="9687193" cy="775597"/>
          </a:xfrm>
        </p:spPr>
        <p:txBody>
          <a:bodyPr/>
          <a:lstStyle/>
          <a:p>
            <a:r>
              <a:rPr lang="ru-RU" sz="2800" dirty="0"/>
              <a:t>Выполнение практического </a:t>
            </a:r>
            <a:br>
              <a:rPr lang="ru-RU" sz="2800" dirty="0"/>
            </a:br>
            <a:r>
              <a:rPr lang="ru-RU" sz="2800" dirty="0"/>
              <a:t>кейс-задания №4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F1A554A7-DFC0-471A-80A6-5FBE86889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78" y="1810217"/>
            <a:ext cx="9824904" cy="532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/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 предлагаю для отеля «Троя» закупать Эконом-серия CITY, серия-лидер HOTEL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Classic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популярная линейки косметики SARGAN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супер-новинка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URBAN - европейское качество по российским ценам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мини-косметики, включающей шампуни, гели, мыло и другие товары отечественных и европейских производителей. Вся косметическая продукция имеет сертификат качества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Лидер продаж, гостиничная косметическая линия ARGAN на основе масла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арганы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погрузит гостей отеля «Троя» в особую атмосферу насыщенную чуть сладковатым древесным ароматом. Одноразовая косметика ARGAN - эликсир красоты и изысканный дизайн флаконов с шампунями и гелем. Экзотические ароматы серии HAVANA помогут снять усталость и стресс. Упаковка лосьонов, мыла и шампуня этой серии дополняет все свойства косметики и соединяет их воедино.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Каталог продукции предлагает широкую линейку одноразовой косметики для гостиниц и отелей от российских производителей, качество которых ничуть не уступает итальянской!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них найдете разнообразие ароматов, отдушек, цветов, ассортимента шампуней, геля и мыла, все чтобы сделать выбор в пользу той или иной линейки, европейское качество по российским ценам</a:t>
            </a: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534988" algn="just">
              <a:buNone/>
            </a:pP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2449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3" y="651316"/>
            <a:ext cx="9687193" cy="387798"/>
          </a:xfrm>
        </p:spPr>
        <p:txBody>
          <a:bodyPr/>
          <a:lstStyle/>
          <a:p>
            <a:r>
              <a:rPr lang="ru-RU" sz="2800" dirty="0"/>
              <a:t>Содержание</a:t>
            </a:r>
            <a:endParaRPr lang="ru-RU" sz="2800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29" y="1849966"/>
            <a:ext cx="1000911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cs typeface="Times New Roman" panose="02020603050405020304" pitchFamily="18" charset="0"/>
              </a:rPr>
              <a:t>I. </a:t>
            </a:r>
            <a:r>
              <a:rPr lang="ru-RU" sz="1400" b="1" dirty="0">
                <a:cs typeface="Times New Roman" panose="02020603050405020304" pitchFamily="18" charset="0"/>
              </a:rPr>
              <a:t>Характеристика организационной структуры</a:t>
            </a:r>
            <a:r>
              <a:rPr lang="ru-RU" sz="1400" b="1" dirty="0"/>
              <a:t> Отеля «Троя» </a:t>
            </a:r>
            <a:endParaRPr lang="ru-RU" sz="1400" b="1" dirty="0"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cs typeface="Times New Roman" panose="02020603050405020304" pitchFamily="18" charset="0"/>
              </a:rPr>
              <a:t>1.1. </a:t>
            </a:r>
            <a:r>
              <a:rPr lang="ru-RU" sz="1400" dirty="0"/>
              <a:t>Организационная структура управления Отеля «Троя» </a:t>
            </a:r>
          </a:p>
          <a:p>
            <a:pPr algn="just"/>
            <a:r>
              <a:rPr lang="ru-RU" sz="1400" dirty="0">
                <a:cs typeface="Times New Roman" panose="02020603050405020304" pitchFamily="18" charset="0"/>
              </a:rPr>
              <a:t>1.2. </a:t>
            </a:r>
            <a:r>
              <a:rPr lang="ru-RU" sz="1400" dirty="0"/>
              <a:t>Нормативно-правовое обеспечение порядка заключения договоров с поставщиками Отеля «Троя» </a:t>
            </a:r>
          </a:p>
          <a:p>
            <a:pPr algn="just"/>
            <a:r>
              <a:rPr lang="en-US" sz="1400" b="1" dirty="0">
                <a:cs typeface="Times New Roman" panose="02020603050405020304" pitchFamily="18" charset="0"/>
              </a:rPr>
              <a:t>II.</a:t>
            </a:r>
            <a:r>
              <a:rPr lang="ru-RU" sz="1400" b="1" dirty="0">
                <a:cs typeface="Times New Roman" panose="02020603050405020304" pitchFamily="18" charset="0"/>
              </a:rPr>
              <a:t> Сбор информации об объекте практики и анализ содержания источников </a:t>
            </a:r>
            <a:endParaRPr lang="ru-RU" sz="1400" dirty="0"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cs typeface="Times New Roman" panose="02020603050405020304" pitchFamily="18" charset="0"/>
              </a:rPr>
              <a:t>2.1. Организация процесса движения товара, начиная от подачи заявки и заканчивая получением продукции в подразделениях</a:t>
            </a:r>
            <a:r>
              <a:rPr lang="ru-RU" sz="1400" dirty="0"/>
              <a:t> Отеля «Троя»  </a:t>
            </a:r>
          </a:p>
          <a:p>
            <a:pPr algn="just"/>
            <a:r>
              <a:rPr lang="ru-RU" sz="1400" dirty="0">
                <a:cs typeface="Times New Roman" panose="02020603050405020304" pitchFamily="18" charset="0"/>
              </a:rPr>
              <a:t>2.2. </a:t>
            </a:r>
            <a:r>
              <a:rPr lang="ru-RU" sz="1400" dirty="0"/>
              <a:t>Правила оформления заявок на продукцию, регламенты по хранению и размещению продукции на складе и в подразделениях Отеля «Троя» </a:t>
            </a:r>
            <a:endParaRPr lang="ru-RU" sz="1400" dirty="0"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cs typeface="Times New Roman" panose="02020603050405020304" pitchFamily="18" charset="0"/>
              </a:rPr>
              <a:t>2.3. </a:t>
            </a:r>
            <a:r>
              <a:rPr lang="ru-RU" sz="1400" dirty="0"/>
              <a:t>Организация процесса взаимодействия между складом и подразделениями Отеля «Троя» </a:t>
            </a:r>
          </a:p>
          <a:p>
            <a:pPr algn="just"/>
            <a:r>
              <a:rPr lang="ru-RU" sz="1400" dirty="0"/>
              <a:t>2.4. Методики расчета определения минимальных количеств товаров на складе и в подразделениях Отеля «Троя» </a:t>
            </a:r>
            <a:endParaRPr lang="ru-RU" sz="1400" dirty="0">
              <a:cs typeface="Times New Roman" panose="02020603050405020304" pitchFamily="18" charset="0"/>
            </a:endParaRPr>
          </a:p>
          <a:p>
            <a:pPr algn="just"/>
            <a:r>
              <a:rPr lang="ru-RU" sz="1400" dirty="0"/>
              <a:t>2.5. Схемы движения товара в подразделениях Отеля «Троя» </a:t>
            </a:r>
          </a:p>
          <a:p>
            <a:pPr algn="just"/>
            <a:r>
              <a:rPr lang="en-US" sz="1400" b="1" dirty="0">
                <a:cs typeface="Times New Roman" panose="02020603050405020304" pitchFamily="18" charset="0"/>
              </a:rPr>
              <a:t>III. </a:t>
            </a:r>
            <a:r>
              <a:rPr lang="ru-RU" sz="1400" b="1" dirty="0">
                <a:cs typeface="Times New Roman" panose="02020603050405020304" pitchFamily="18" charset="0"/>
              </a:rPr>
              <a:t>Экспериментально-практическая работа. Приобретение необходимых умений и практического опыта работы по специальности в рамках освоения ВД 5. Выполнение работ по одной или нескольким профессиям рабочих, должностям служащих – 20015 Агент по закупкам</a:t>
            </a:r>
            <a:endParaRPr lang="en-US" sz="1400" b="1" dirty="0">
              <a:cs typeface="Times New Roman" panose="02020603050405020304" pitchFamily="18" charset="0"/>
            </a:endParaRPr>
          </a:p>
          <a:p>
            <a:pPr algn="just"/>
            <a:r>
              <a:rPr lang="ru-RU" sz="1400" dirty="0"/>
              <a:t>3.1. Организация работы с поставщиками продукции Отеля «Троя» </a:t>
            </a:r>
          </a:p>
          <a:p>
            <a:pPr algn="just"/>
            <a:r>
              <a:rPr lang="ru-RU" sz="1400" dirty="0"/>
              <a:t>3.2. Анкетирование при приеме на работу агента по закупкам Отеля «Троя» </a:t>
            </a:r>
          </a:p>
          <a:p>
            <a:pPr algn="just"/>
            <a:r>
              <a:rPr lang="ru-RU" sz="1400" dirty="0"/>
              <a:t>3.3. Обучение персонала службы Отеля «Троя» </a:t>
            </a:r>
          </a:p>
          <a:p>
            <a:pPr algn="just"/>
            <a:r>
              <a:rPr lang="ru-RU" sz="1400" dirty="0"/>
              <a:t>3.4. Анализ конъюнктуры рынка товаров</a:t>
            </a:r>
          </a:p>
          <a:p>
            <a:pPr algn="just"/>
            <a:r>
              <a:rPr lang="ru-RU" sz="1400" dirty="0"/>
              <a:t>3.5. Барьеры в товародвижении Отеля «Троя» </a:t>
            </a:r>
          </a:p>
          <a:p>
            <a:pPr algn="just"/>
            <a:r>
              <a:rPr lang="en-US" sz="1400" b="1" dirty="0">
                <a:cs typeface="Times New Roman" panose="02020603050405020304" pitchFamily="18" charset="0"/>
              </a:rPr>
              <a:t>IV. </a:t>
            </a:r>
            <a:r>
              <a:rPr lang="ru-RU" sz="1400" b="1" dirty="0">
                <a:cs typeface="Times New Roman" panose="02020603050405020304" pitchFamily="18" charset="0"/>
              </a:rPr>
              <a:t>Обработка и систематизация полученного фактического материала</a:t>
            </a:r>
          </a:p>
          <a:p>
            <a:r>
              <a:rPr lang="ru-RU" sz="1400" dirty="0"/>
              <a:t>4.1. Предложения по совершенствованию работы агента по закупкам Отеля «Троя» </a:t>
            </a:r>
          </a:p>
          <a:p>
            <a:r>
              <a:rPr lang="ru-RU" sz="1400" dirty="0"/>
              <a:t>Приложения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6C995B-B007-45E0-86E1-86D3C8A98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570" y="189776"/>
            <a:ext cx="7974259" cy="71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64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185D8B0-B1C2-48E4-A241-B6D6C8B5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3" y="457417"/>
            <a:ext cx="9687193" cy="775597"/>
          </a:xfrm>
        </p:spPr>
        <p:txBody>
          <a:bodyPr/>
          <a:lstStyle/>
          <a:p>
            <a:r>
              <a:rPr lang="ru-RU" sz="2800" dirty="0"/>
              <a:t>Выполнение практического </a:t>
            </a:r>
            <a:br>
              <a:rPr lang="ru-RU" sz="2800" dirty="0"/>
            </a:br>
            <a:r>
              <a:rPr lang="ru-RU" sz="2800" dirty="0"/>
              <a:t>кейс-задания №4</a:t>
            </a:r>
          </a:p>
        </p:txBody>
      </p:sp>
      <p:pic>
        <p:nvPicPr>
          <p:cNvPr id="47106" name="Picture 2" descr="E:\Downloads\2025-09-19_00-30-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7610" y="1423177"/>
            <a:ext cx="6624000" cy="5666924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4F6DD8-F52F-4CCD-877D-3A85C9D28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570" y="189776"/>
            <a:ext cx="7974259" cy="71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0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185D8B0-B1C2-48E4-A241-B6D6C8B5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3" y="457417"/>
            <a:ext cx="9687193" cy="775597"/>
          </a:xfrm>
        </p:spPr>
        <p:txBody>
          <a:bodyPr/>
          <a:lstStyle/>
          <a:p>
            <a:r>
              <a:rPr lang="ru-RU" sz="2800" dirty="0"/>
              <a:t>Выполнение практического </a:t>
            </a:r>
            <a:br>
              <a:rPr lang="ru-RU" sz="2800" dirty="0"/>
            </a:br>
            <a:r>
              <a:rPr lang="ru-RU" sz="2800" dirty="0"/>
              <a:t>кейс-задания №4</a:t>
            </a:r>
          </a:p>
        </p:txBody>
      </p:sp>
      <p:pic>
        <p:nvPicPr>
          <p:cNvPr id="48132" name="Picture 4" descr="E:\Downloads\2025-09-19_00-31-49.png"/>
          <p:cNvPicPr>
            <a:picLocks noChangeAspect="1" noChangeArrowheads="1"/>
          </p:cNvPicPr>
          <p:nvPr/>
        </p:nvPicPr>
        <p:blipFill>
          <a:blip r:embed="rId2"/>
          <a:srcRect t="8498" r="2355"/>
          <a:stretch>
            <a:fillRect/>
          </a:stretch>
        </p:blipFill>
        <p:spPr bwMode="auto">
          <a:xfrm>
            <a:off x="5846766" y="923111"/>
            <a:ext cx="4429156" cy="5566582"/>
          </a:xfrm>
          <a:prstGeom prst="rect">
            <a:avLst/>
          </a:prstGeom>
          <a:noFill/>
        </p:spPr>
      </p:pic>
      <p:pic>
        <p:nvPicPr>
          <p:cNvPr id="48134" name="Picture 6" descr="E:\Downloads\2025-09-19_00-33-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54" y="1280301"/>
            <a:ext cx="5112000" cy="5772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490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A554A7-DFC0-471A-80A6-5FBE86889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40" y="1780367"/>
            <a:ext cx="10152000" cy="5040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часто встречающиеся помехи в товародвижении, которые приводят к сбоям в работе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отеля «Троя» :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Отсутствие единой истории общения с клиентом. Контакты и информация о сроках бронирования и предпочтениях гостей собираются и хранятся разрозненно, что может приводить к потере данных отеля «Троя».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Отсутствие ответа на входящие звонки. Если администраторы заняты оформлением гостя, на входящие звонки никто не отвечает. Это вызывает частые отказы и раздражение клиентов отеля «Троя».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Неправильная тарифная политика. Высокие цены могут отпугнуть потенциальных клиентов, а слишком низкие — привести 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недополучению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дохода и плохому имиджу отеля «Троя».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Неверно составленная маркетинговая стратегия. Результатом становятся сложности с привлечением новой аудитории, снижение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заполняемости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номеров и упущенные возможности для увеличения доходов.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Игнорирование анализа данных и показателей. Отелю необходимо применять современные системы отчётности и аналитики, собирать много данных и тщательно анализировать их. Без этого невозможно принимать обоснованные решения для оптимизации процессов отеля «Троя».</a:t>
            </a:r>
          </a:p>
          <a:p>
            <a:pPr marL="0" indent="534988" algn="just">
              <a:buNone/>
            </a:pPr>
            <a:endParaRPr lang="ru-RU" sz="21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185D8B0-B1C2-48E4-A241-B6D6C8B5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3" y="457417"/>
            <a:ext cx="9687193" cy="775597"/>
          </a:xfrm>
        </p:spPr>
        <p:txBody>
          <a:bodyPr/>
          <a:lstStyle/>
          <a:p>
            <a:r>
              <a:rPr lang="ru-RU" sz="2800" dirty="0"/>
              <a:t>Выполнение практического </a:t>
            </a:r>
            <a:br>
              <a:rPr lang="ru-RU" sz="2800" dirty="0"/>
            </a:br>
            <a:r>
              <a:rPr lang="ru-RU" sz="2800" dirty="0"/>
              <a:t>кейс-задания №5</a:t>
            </a:r>
          </a:p>
        </p:txBody>
      </p:sp>
    </p:spTree>
    <p:extLst>
      <p:ext uri="{BB962C8B-B14F-4D97-AF65-F5344CB8AC3E}">
        <p14:creationId xmlns:p14="http://schemas.microsoft.com/office/powerpoint/2010/main" val="2728285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A554A7-DFC0-471A-80A6-5FBE86889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668" y="1851805"/>
            <a:ext cx="9252000" cy="34888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Мои предложения по устранению помех в товародвижении, которые приводят к сбоям в работе Отеля «Троя»: 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Автоматизация рутинных процессов. Например, ведение календаря бронирования, графика заезда гостей, оформления заказов, формирование отчётов по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заполняемостиотеля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«Троя». Для этого можно использовать системы автоматизации гостиницы, которые позволяют эффективно управлять номерным фондом, развивать базу данных, осуществлять расчёты за оказываемые услуги отеля «Троя». 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Внедрение современных технологий и моделирование бизнес-процессов. Это поможет сократить время, необходимое для работы с компьютером или системой управления собственностью, и увеличить время, проводимое с клиентом отеля «Троя». 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Разработка визуальной инструкции для персонала отеля «Троя». В неё можно включить фото рабочего процесса, комплектации чистого номера и другие материалы. Также стоит внести правки в текущий стандарт оказания гостиничной услуги отеля «Троя».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185D8B0-B1C2-48E4-A241-B6D6C8B5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3" y="457417"/>
            <a:ext cx="9687193" cy="775597"/>
          </a:xfrm>
        </p:spPr>
        <p:txBody>
          <a:bodyPr/>
          <a:lstStyle/>
          <a:p>
            <a:r>
              <a:rPr lang="ru-RU" sz="2800" dirty="0"/>
              <a:t>Выполнение практического </a:t>
            </a:r>
            <a:br>
              <a:rPr lang="ru-RU" sz="2800" dirty="0"/>
            </a:br>
            <a:r>
              <a:rPr lang="ru-RU" sz="2800" dirty="0"/>
              <a:t>кейс-задания №5</a:t>
            </a:r>
          </a:p>
        </p:txBody>
      </p:sp>
    </p:spTree>
    <p:extLst>
      <p:ext uri="{BB962C8B-B14F-4D97-AF65-F5344CB8AC3E}">
        <p14:creationId xmlns:p14="http://schemas.microsoft.com/office/powerpoint/2010/main" val="2728285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2" y="579121"/>
            <a:ext cx="9638563" cy="775597"/>
          </a:xfrm>
        </p:spPr>
        <p:txBody>
          <a:bodyPr/>
          <a:lstStyle/>
          <a:p>
            <a:r>
              <a:rPr lang="ru-RU" sz="2800" dirty="0"/>
              <a:t>Предложения по совершенствованию работы структурного подразделения предприятия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164" y="1780367"/>
            <a:ext cx="10296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5963" algn="ctr">
              <a:spcAft>
                <a:spcPts val="0"/>
              </a:spcAft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целях обеспечения целевого и эффективного расходования денежных средств отеля «Троя» необходимо провести работу по совершенствованию закупочной деятельности, которая направлена на: автоматизацию закупочной деятельности; повышение квалификации экспертов и сотрудников, занимающихся закупочной деятельностью. </a:t>
            </a:r>
          </a:p>
          <a:p>
            <a:pPr indent="715963" algn="ctr">
              <a:spcAft>
                <a:spcPts val="0"/>
              </a:spcAft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увеличения экономического эффекта от закупочной деятельности в отеле «Троя» в качестве обязательного условия в состав закупочных документаций включается требование об обязательности проведения аукционной процедуры на понижение цены (переторжки) при проведении: простых закупок, запросов цен, запросов предложений, конкурентных переговоров, стоимость которых превышает 5 млн. руб. с учетом НДС; конкурсов, аукционов, стоимость которых превышает 50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руб. с учетом НДС</a:t>
            </a:r>
          </a:p>
          <a:p>
            <a:pPr indent="715963" algn="ctr">
              <a:spcAft>
                <a:spcPts val="0"/>
              </a:spcAft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целях модернизации финансовой и управленческой деятельности в отеле «Троя»необходимо взамен устаревшей компьютерной программы</a:t>
            </a:r>
          </a:p>
          <a:p>
            <a:pPr indent="715963" algn="ctr">
              <a:spcAft>
                <a:spcPts val="0"/>
              </a:spcAft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обработки данных о движении запасов внедрить информационную программу управления материально-техническим снабжением SAP/3-15264- R, которая предоставит возможности:  получить систему учета запасов, удовлетворяющую российским и международным стандартам;  более рационально использовать трудовые, финансовые ресурсы, благодаря оперативности информации и, соответственно, быстроте принятия решений в отеле «Троя»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848DDC-85AB-4024-A701-3401844AA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570" y="189776"/>
            <a:ext cx="7974259" cy="71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07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2" y="579121"/>
            <a:ext cx="9638563" cy="775597"/>
          </a:xfrm>
        </p:spPr>
        <p:txBody>
          <a:bodyPr/>
          <a:lstStyle/>
          <a:p>
            <a:r>
              <a:rPr lang="ru-RU" sz="2800" dirty="0"/>
              <a:t>Предложения по совершенствованию работы структурного подразделения предприятия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7544" y="1923243"/>
            <a:ext cx="8748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5963" algn="ctr">
              <a:spcAft>
                <a:spcPts val="0"/>
              </a:spcAft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Предложенные мероприятия позволят  руководству отеля «Троя» более экономно использовать финансовые ресурсы предприятия, привлечь дополнительных клиентов, сформировать постоянную базу поставщиков, выбрать более гибкие методы работы с ними. </a:t>
            </a:r>
          </a:p>
          <a:p>
            <a:pPr indent="715963" algn="ctr">
              <a:spcAft>
                <a:spcPts val="0"/>
              </a:spcAft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Суммарный экономический эффект от мероприятий по совершенствованию управления закупочной деятельностью отеля «Троя» составит 449,5 тыс. руб. </a:t>
            </a:r>
          </a:p>
          <a:p>
            <a:pPr indent="715963" algn="ctr">
              <a:spcAft>
                <a:spcPts val="0"/>
              </a:spcAft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Одним из основных эффектов от реализации данного комплекса мероприятий является экономия использования целевых средств, а именно система поможет избежать накопления запасов в виде ненужного оборудования и материалов на складах. </a:t>
            </a:r>
          </a:p>
          <a:p>
            <a:pPr indent="715963" algn="ctr">
              <a:spcAft>
                <a:spcPts val="0"/>
              </a:spcAft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Помимо общей экономии средств, которое предприятие сохранит, если будет тщательно проводить анализ целесообразности проведения закупки, предприятие также сэкономит средства, которые могли бы пойти на хранение и содержание лишних материалов и оборудования  отеля  «Троя». </a:t>
            </a:r>
          </a:p>
          <a:p>
            <a:pPr indent="715963" algn="ctr">
              <a:spcAft>
                <a:spcPts val="0"/>
              </a:spcAft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Таким образом, использование мероприятий по совершенствованию управления закупочной деятельностью отеля «Троя» приведет предприятие к контролю за процессом управления закупочной деятельностью.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2D22C6-78D4-401E-A0E2-CB4F7BD7E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570" y="189776"/>
            <a:ext cx="7974259" cy="71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07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38" y="612279"/>
            <a:ext cx="9638563" cy="387798"/>
          </a:xfrm>
        </p:spPr>
        <p:txBody>
          <a:bodyPr/>
          <a:lstStyle/>
          <a:p>
            <a:r>
              <a:rPr lang="ru-RU" sz="2800" dirty="0"/>
              <a:t>Приложения</a:t>
            </a:r>
          </a:p>
        </p:txBody>
      </p:sp>
      <p:pic>
        <p:nvPicPr>
          <p:cNvPr id="4" name="Picture 2" descr="E:\Downloads\2026-05-04_20-36-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16" y="1494615"/>
            <a:ext cx="9216000" cy="504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4092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38" y="612279"/>
            <a:ext cx="9638563" cy="387798"/>
          </a:xfrm>
        </p:spPr>
        <p:txBody>
          <a:bodyPr/>
          <a:lstStyle/>
          <a:p>
            <a:r>
              <a:rPr lang="ru-RU" sz="2800" dirty="0"/>
              <a:t>Приложения</a:t>
            </a:r>
          </a:p>
        </p:txBody>
      </p:sp>
      <p:pic>
        <p:nvPicPr>
          <p:cNvPr id="4" name="Picture 2" descr="E:\Downloads\2025-08-23_17-50-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30" y="1065987"/>
            <a:ext cx="8316000" cy="5953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4092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38" y="612279"/>
            <a:ext cx="9638563" cy="387798"/>
          </a:xfrm>
        </p:spPr>
        <p:txBody>
          <a:bodyPr/>
          <a:lstStyle/>
          <a:p>
            <a:r>
              <a:rPr lang="ru-RU" sz="2800" dirty="0"/>
              <a:t>Приложения</a:t>
            </a:r>
          </a:p>
        </p:txBody>
      </p:sp>
      <p:pic>
        <p:nvPicPr>
          <p:cNvPr id="5" name="Picture 2" descr="E:\Downloads\2025-08-23_17-55-17.png"/>
          <p:cNvPicPr>
            <a:picLocks noChangeAspect="1" noChangeArrowheads="1"/>
          </p:cNvPicPr>
          <p:nvPr/>
        </p:nvPicPr>
        <p:blipFill>
          <a:blip r:embed="rId2"/>
          <a:srcRect r="781" b="4852"/>
          <a:stretch>
            <a:fillRect/>
          </a:stretch>
        </p:blipFill>
        <p:spPr bwMode="auto">
          <a:xfrm>
            <a:off x="1060420" y="1065987"/>
            <a:ext cx="7812000" cy="5633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4092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38" y="612279"/>
            <a:ext cx="9638563" cy="387798"/>
          </a:xfrm>
        </p:spPr>
        <p:txBody>
          <a:bodyPr/>
          <a:lstStyle/>
          <a:p>
            <a:r>
              <a:rPr lang="ru-RU" sz="2800" dirty="0"/>
              <a:t>Приложения</a:t>
            </a:r>
          </a:p>
        </p:txBody>
      </p:sp>
      <p:pic>
        <p:nvPicPr>
          <p:cNvPr id="4" name="Picture 4" descr="E:\Downloads\2026-05-04_20-39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478" y="1351739"/>
            <a:ext cx="9252000" cy="4955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409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77" y="556937"/>
            <a:ext cx="9687193" cy="775597"/>
          </a:xfrm>
        </p:spPr>
        <p:txBody>
          <a:bodyPr/>
          <a:lstStyle/>
          <a:p>
            <a:r>
              <a:rPr lang="ru-RU" sz="2800" dirty="0"/>
              <a:t>Общая организационная </a:t>
            </a:r>
            <a:r>
              <a:rPr sz="2800"/>
              <a:t>характеристика</a:t>
            </a:r>
            <a:r>
              <a:rPr sz="2800">
                <a:cs typeface="Times New Roman" pitchFamily="18" charset="0"/>
              </a:rPr>
              <a:t> </a:t>
            </a:r>
            <a:br>
              <a:rPr sz="2800">
                <a:cs typeface="Times New Roman" pitchFamily="18" charset="0"/>
              </a:rPr>
            </a:br>
            <a:r>
              <a:rPr sz="2800">
                <a:cs typeface="Times New Roman" pitchFamily="18" charset="0"/>
              </a:rPr>
              <a:t>Отеля «Троя»</a:t>
            </a:r>
            <a:r>
              <a:rPr sz="2800"/>
              <a:t> </a:t>
            </a:r>
            <a:endParaRPr lang="ru-RU" sz="2800" b="0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478" y="1708929"/>
            <a:ext cx="968719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ctr"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Отель «Троя» расположен в центральной части Костромы, в 800 м от железнодорожного вокзала. Рядом с отелем есть детский парк с аттракционами, кафе и продуктовый магазин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отель открылся 1 января 2012 года.  Отель «Троя» в Костроме — гостиничный комплекс 3-звёздочной категории, расположенный по адресу: ул.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Никитская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49Б.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Организационно-правовая форма: общество с ограниченной ответственностью (ООО) «Троя». Компания зарегистрирована 23 января 2014 года, с 1 августа 2016 года состоит в реестре субъектов малого и среднего предпринимательства как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микропредприятие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Услуги отеля «Троя»: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Ресторан «Троя», в котором подают завтрак «шведский стол» и блюда русской кухни.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Русская баня на дровах с берёзовыми и дубовыми вениками.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Конференц-зал для проведения семинаров, конференций, презентаций.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Бесплатная парковка для автомобилей с видеонаблюдением.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каждом номере гостей ждут душевая кабина, санузел, телевизор, кондиционер, холодильник, телефон. Некоторые категории номеров: 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Стандарт одноместный 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эконом-класса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Стандарт двухместный (2 кровати);</a:t>
            </a:r>
          </a:p>
          <a:p>
            <a:pPr algn="ctr"/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Полулюкс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двухместный (две односпальные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кровати-трансформер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раскладной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двухспальный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диван);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VIP двухместный (большая двуспальная кровать, мягкая мебель, дамский уголок).</a:t>
            </a:r>
          </a:p>
          <a:p>
            <a:endParaRPr lang="ru-RU" sz="1600" dirty="0"/>
          </a:p>
          <a:p>
            <a:endParaRPr lang="ru-RU" sz="1600" dirty="0"/>
          </a:p>
          <a:p>
            <a:pPr lvl="0" indent="536575" algn="just"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38D8D7-04EB-4274-97AB-FB330A4EE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570" y="189776"/>
            <a:ext cx="7974259" cy="71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41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38" y="612279"/>
            <a:ext cx="9638563" cy="387798"/>
          </a:xfrm>
        </p:spPr>
        <p:txBody>
          <a:bodyPr/>
          <a:lstStyle/>
          <a:p>
            <a:r>
              <a:rPr lang="ru-RU" sz="2800" dirty="0"/>
              <a:t>Приложения</a:t>
            </a:r>
          </a:p>
        </p:txBody>
      </p:sp>
      <p:pic>
        <p:nvPicPr>
          <p:cNvPr id="5" name="Picture 2" descr="E:\Downloads\2026-05-04_20-42-07.png"/>
          <p:cNvPicPr>
            <a:picLocks noChangeAspect="1" noChangeArrowheads="1"/>
          </p:cNvPicPr>
          <p:nvPr/>
        </p:nvPicPr>
        <p:blipFill>
          <a:blip r:embed="rId2"/>
          <a:srcRect t="11646" r="-161"/>
          <a:stretch>
            <a:fillRect/>
          </a:stretch>
        </p:blipFill>
        <p:spPr bwMode="auto">
          <a:xfrm>
            <a:off x="274602" y="1423177"/>
            <a:ext cx="8929750" cy="5419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409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77" y="556937"/>
            <a:ext cx="9687193" cy="775597"/>
          </a:xfrm>
        </p:spPr>
        <p:txBody>
          <a:bodyPr/>
          <a:lstStyle/>
          <a:p>
            <a:r>
              <a:rPr lang="ru-RU" sz="2800" dirty="0"/>
              <a:t>Общая организационная </a:t>
            </a:r>
            <a:r>
              <a:rPr sz="2800"/>
              <a:t>характеристика</a:t>
            </a:r>
            <a:br>
              <a:rPr sz="2800"/>
            </a:br>
            <a:r>
              <a:rPr sz="2800">
                <a:cs typeface="Times New Roman" pitchFamily="18" charset="0"/>
              </a:rPr>
              <a:t>Отеля «Троя»</a:t>
            </a:r>
            <a:r>
              <a:rPr sz="2800"/>
              <a:t>  </a:t>
            </a:r>
            <a:endParaRPr lang="ru-RU" sz="2800" b="0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916" y="1708929"/>
            <a:ext cx="96871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Дополнительные и сопутствующие услуги, которые предлагает отель «Троя» в Костроме: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Банный комплекс. Есть русская баня на дровах с берёзовыми и дубовыми вениками. 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Солярий. Стоимость услуги — 15 рублей в минуту. 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Доставка еды. Можно заказать шашлыки, пиццу, напитки и закуски в кафе «Терем» и детском ресторанчике «В гостях у Сказки». 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Конференц-зал. Подходит для проведения семинаров, конференций, презентаций. 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Детский развлекательный центр. Для гостей с детьми есть детский центр «В гостях у Сказки» и парк аттракционов «На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Никитской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  Летняя веранда.  Прачечная и химчистка.  Сувенирный магазин.  Места для курения. 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Также в отеле есть детская игровая площадка, игровая комната, анимационный персонал.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Стандартные одноместные номера. Оборудованы односпальной кроватью.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Стандартные двухместные номера. Оснащены полуторной кроватью.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Двухместные номера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Comfort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Оборудованы двуспальной или 2 односпальными кроватями.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Двухместные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Junior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Suite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Оборудованы двуспальной или 2 односпальными кроватями.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Семейный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Junior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Suite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Состоит из двуспальной кровати и раскладного дивана в спальной комнате.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Двухместные VIP-номера. Оборудованы большой двуспальной кроватью.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Шестиместный номер. Оборудован 6 односпальными кроватями.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Двухкомнатный люкс. Состоит из спальной комнаты с двуспальной кроватью и гостиной.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номера, независимо от категории, оснащены индивидуальным санузлом и необходимой техникой - везде есть плазменный телевизор и электрочайник.</a:t>
            </a:r>
          </a:p>
          <a:p>
            <a:endParaRPr lang="ru-RU" sz="1600" dirty="0"/>
          </a:p>
          <a:p>
            <a:pPr marR="0" lvl="0" indent="536575" algn="just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A479DD-C3E8-4678-B591-5828505C3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570" y="189776"/>
            <a:ext cx="7974259" cy="71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4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77" y="556937"/>
            <a:ext cx="9687193" cy="775597"/>
          </a:xfrm>
        </p:spPr>
        <p:txBody>
          <a:bodyPr/>
          <a:lstStyle/>
          <a:p>
            <a:r>
              <a:rPr lang="ru-RU" sz="2800" dirty="0"/>
              <a:t>Общая организационная </a:t>
            </a:r>
            <a:r>
              <a:rPr sz="2800"/>
              <a:t>характеристика</a:t>
            </a:r>
            <a:br>
              <a:rPr sz="2800"/>
            </a:br>
            <a:r>
              <a:rPr sz="2800">
                <a:cs typeface="Times New Roman" pitchFamily="18" charset="0"/>
              </a:rPr>
              <a:t> Отеля «Троя»</a:t>
            </a:r>
            <a:r>
              <a:rPr sz="2800"/>
              <a:t> </a:t>
            </a:r>
            <a:endParaRPr lang="ru-RU" sz="2800" b="0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164" y="1780367"/>
            <a:ext cx="10116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номера Отеля «Троя» оснащены удобной комфортабельной мебелью, комплектом постельных принадлежностей, плотными занавесями, зеркалами и другим твердым и мягким инвентарем. В шкафах вешалки для верхней одежды и головных уборов. Во всех номерах ковровое покрытие пола. Санузлы в номерах оборудованы умывальником, унитазом (в некоторых номерах - душевая кабина). 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номера оснащены рекламно - информационными материалами: телефонный справочник, перечень предоставляемых гостиницей услуг, рекламные материалы с историей окрестностей и с главными достопримечательностями, противопожарная инструкция.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Гостиница ориентирована на широкий круг потребителя, стремится использовать современную технологию, снижая эксплуатационные расходы.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номерах центральная система кондиционирования, телефоны, спутниковое телевидение, возможность подключения к Интернету.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Двери в номерах оборудованы замком с внутренним предохранителем. Уровень шума не превышает 32дБа, что отвечает требованиям  ГОСТ Р 50645-94. Все номера оснащены прикроватными светильниками, настольными лампами. Санузлы в номерах оборудованы светильниками над умывальниками.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Электророзетки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 указанием напряжения. Общественные помещения имеют мебель и оборудование, соответствующее функциональному назначению. Служба приема оснащена зоной для ожидания. </a:t>
            </a:r>
          </a:p>
          <a:p>
            <a:pPr algn="ctr"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Зоны озеленены и художественно оформлены. В службе приема имеется сейф для хранения ценностей гостя. Предоставляются услуги факсимильной связи, копировальной техники. К дополнительным услугам относится: прачечная, сауна.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D69CC7-A7DD-4E4E-9D7D-C27A1A6F6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570" y="189776"/>
            <a:ext cx="7974259" cy="71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4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3" y="457416"/>
            <a:ext cx="9687193" cy="775597"/>
          </a:xfrm>
        </p:spPr>
        <p:txBody>
          <a:bodyPr/>
          <a:lstStyle/>
          <a:p>
            <a:r>
              <a:rPr lang="ru-RU" sz="2800" dirty="0"/>
              <a:t>Организационная структура управления </a:t>
            </a:r>
            <a:br>
              <a:rPr lang="ru-RU" sz="2800" dirty="0"/>
            </a:br>
            <a:r>
              <a:rPr sz="2800">
                <a:cs typeface="Times New Roman" pitchFamily="18" charset="0"/>
              </a:rPr>
              <a:t> Отеля «Троя»</a:t>
            </a:r>
            <a:r>
              <a:rPr sz="2800"/>
              <a:t> </a:t>
            </a:r>
            <a:endParaRPr lang="ru-RU" sz="2800" dirty="0"/>
          </a:p>
        </p:txBody>
      </p:sp>
      <p:pic>
        <p:nvPicPr>
          <p:cNvPr id="5" name="Рисунок 4" descr="https://ok-t.ru/mydocxru/baza4/798504786228.files/image002.png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703362" y="1065987"/>
            <a:ext cx="6552000" cy="615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842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3" y="457416"/>
            <a:ext cx="9687193" cy="775597"/>
          </a:xfrm>
        </p:spPr>
        <p:txBody>
          <a:bodyPr/>
          <a:lstStyle/>
          <a:p>
            <a:r>
              <a:rPr lang="ru-RU" sz="2800" dirty="0"/>
              <a:t>Организационная структура управления </a:t>
            </a:r>
            <a:br>
              <a:rPr lang="ru-RU" sz="2800" dirty="0"/>
            </a:br>
            <a:r>
              <a:rPr sz="2800">
                <a:cs typeface="Times New Roman" pitchFamily="18" charset="0"/>
              </a:rPr>
              <a:t> Отеля «Троя»</a:t>
            </a:r>
            <a:r>
              <a:rPr sz="2800"/>
              <a:t>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6040" y="1780367"/>
            <a:ext cx="100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Плюсы линейно-функциональной структуры управления отеля «Троя»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Четкое разделение обязанностей при управлении звеньями структуры (каждый отдел во главе со своим руководителем отвечает исключительно за свой участок перед главным руководителем).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Руководитель, находящийся во главе иерархии всегда принимает компетентные решения, так как они формируются на основе объективного анализа деятельности всех подразделений (такой анализ возможен благодаря частичной передаче своих полномочий руководителям отделов, которые и предоставляют главному периодический отчет о деятельности своего отдела).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Линейно-функциональный принцип управления гарантирует стабильность предприятия или проекта в долгосрочной перспективе;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Возможность выйти на высокий уровень использования производственных и интеллектуальных мощностей.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Быстрые результаты при организации новых производственных процессов, при взятии за перспективные разработки информационных продуктов. Уменьшение потребляемых ресурсов в производственных процессах, снижение трудозатрат на всех ступеньках управления. Широкие возможности для поисков рынков сбыта (это касается и произведенной продукции, и разработанных технологий производства, информационных продуктов). Такие структуры управления всегда привлекали инвесторов, что существенно увеличивает производственные мощности и гарантирует получение дохода.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Минусы линейно-функциональной структуры управления отеля «Троя»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Порой слишком высокая заинтересованность звеньевых руководителей в результатах исключительно своего звена.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Некоторые проблемы во взаимосвязи звеньев друг с другом. Иногда непонимание того, что все работают ради одной общей цели.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изменениях на рынках общая реакция предприятия на произошедшие изменения может быть замедлена (руководителю нужно ждать реакцию каждого звена, а нужное решение принимать после поступления информации от каждого звеньевого руководителя).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Каждый звеньевой руководитель ограничен в принятии самостоятельных решений (все свои действия необходимо согласовывать с главным, а это порой оборачивается в бессмысленную потерю времени).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2842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3" y="263517"/>
            <a:ext cx="9687193" cy="1163395"/>
          </a:xfrm>
        </p:spPr>
        <p:txBody>
          <a:bodyPr/>
          <a:lstStyle/>
          <a:p>
            <a:r>
              <a:rPr lang="ru-RU" sz="2800" dirty="0"/>
              <a:t>Нормативно-правовое обеспечение порядка заключения договоров с поставщиками</a:t>
            </a:r>
            <a:br>
              <a:rPr lang="ru-RU" sz="2800" dirty="0"/>
            </a:br>
            <a:r>
              <a:rPr sz="2800">
                <a:cs typeface="Times New Roman" pitchFamily="18" charset="0"/>
              </a:rPr>
              <a:t> Отеля «Троя»</a:t>
            </a:r>
            <a:r>
              <a:rPr sz="2800"/>
              <a:t> 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8982" y="1780367"/>
            <a:ext cx="84960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Постановление Правительства РФ от 18.11.2020 №1853 («Об утверждении Правил предоставления гостиничных услуг в Российской Федерации»). Документ регулирует отношения при заключении и исполнении договора между заказчиком (потребителем) и исполнителем: юридическим лицом, филиалом иностранного юридического лица или индивидуальным предпринимателем. </a:t>
            </a:r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Постановление Правительства РФ от 27.12.2024 №1951. Вступило в силу с 1 января 2025 года и действует до 1 января 2031 года. В частности, в нём закреплено, что предоставление гостиничных услуг допускается только при условии наличия у гостиницы действующей классификации средства размещения. 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Закон РФ «О защите прав потребителей» (статья 39.1). 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Федеральный закон «Об основах туристской деятельности в Российской Федерации» (статья 3.1). 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Кроме того, состав услуг, входящих в гостиничные услуги, определяется Положением о классификации средств размещения, которое утверждается в соответствии со статьёй 5.1 Федерального закона «Об основах туристской деятельности в Российской Федерации»</a:t>
            </a:r>
          </a:p>
          <a:p>
            <a:pPr indent="715963" algn="just">
              <a:spcAft>
                <a:spcPts val="0"/>
              </a:spcAft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12424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3" y="457416"/>
            <a:ext cx="9687193" cy="775597"/>
          </a:xfrm>
        </p:spPr>
        <p:txBody>
          <a:bodyPr/>
          <a:lstStyle/>
          <a:p>
            <a:r>
              <a:rPr lang="ru-RU" sz="2800" dirty="0">
                <a:cs typeface="Times New Roman" panose="02020603050405020304" pitchFamily="18" charset="0"/>
              </a:rPr>
              <a:t>Организация процесса движения товара</a:t>
            </a:r>
            <a:br>
              <a:rPr lang="ru-RU" sz="2800" dirty="0"/>
            </a:br>
            <a:r>
              <a:rPr sz="2800"/>
              <a:t>в</a:t>
            </a:r>
            <a:r>
              <a:rPr sz="2800">
                <a:cs typeface="Times New Roman" pitchFamily="18" charset="0"/>
              </a:rPr>
              <a:t> Отеле «Троя»</a:t>
            </a:r>
            <a:r>
              <a:rPr sz="2800"/>
              <a:t>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1792" y="1851805"/>
            <a:ext cx="9687193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Организация процесса движения товара в отеле «Троя»  включает несколько этапов: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Приём товара на главный склад. Все поступающие товары регистрируются в системе, которая позволяет в любой момент узнать, сколько единиц каждого товара хранится на главном складе, а сколько уже перемещено в номера, на этажи или в служебные помещения.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Разнос по зонам и номерам. Сотрудники отеля «Троя» перемещают товары в нужные зоны, а система фиксирует все перемещения.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Контроль за расходом. Управляющий может в любой момент посмотреть, кто и куда переместил товар.</a:t>
            </a:r>
          </a:p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Автозаказ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Система автоматически уведомляет о необходимости пополнения запасов, предотвращая дефицит.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Для автоматизации процессов управления запасами в гостиницах используют специальные системы, например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Складолог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 Они позволяют отслеживать каждую операцию с товаром в режиме реального времени, что помогает избежать ошибок и значительно упрощает контроль над процессами.</a:t>
            </a:r>
          </a:p>
          <a:p>
            <a:pPr indent="715963" algn="just">
              <a:spcAft>
                <a:spcPts val="0"/>
              </a:spcAft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1905B9-1378-46A1-AA48-03CE6FC19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570" y="189776"/>
            <a:ext cx="7974259" cy="71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7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_шаблончик A4 (1)" id="{CECEB147-F7F0-4995-89D0-2FD57D90FCEB}" vid="{306AE4ED-CFFA-434E-A652-8353525159A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2323</TotalTime>
  <Words>3467</Words>
  <Application>Microsoft Office PowerPoint</Application>
  <PresentationFormat>Произвольный</PresentationFormat>
  <Paragraphs>237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Times New Roman</vt:lpstr>
      <vt:lpstr>Тема Office</vt:lpstr>
      <vt:lpstr>ОТЧЕТ о прохождении производственной практики   по профессиональному модулю ПМ.05 Выполнение работ по профессии «Агент по закупкам»  в период с с «16» марта 2026 года по «10» мая 2026 года   Специальность 43.02.14 Гостиничное дело </vt:lpstr>
      <vt:lpstr>Содержание</vt:lpstr>
      <vt:lpstr>Общая организационная характеристика  Отеля «Троя» </vt:lpstr>
      <vt:lpstr>Общая организационная характеристика Отеля «Троя»  </vt:lpstr>
      <vt:lpstr>Общая организационная характеристика  Отеля «Троя» </vt:lpstr>
      <vt:lpstr>Организационная структура управления   Отеля «Троя» </vt:lpstr>
      <vt:lpstr>Организационная структура управления   Отеля «Троя» </vt:lpstr>
      <vt:lpstr>Нормативно-правовое обеспечение порядка заключения договоров с поставщиками  Отеля «Троя»  </vt:lpstr>
      <vt:lpstr>Организация процесса движения товара в Отеле «Троя» </vt:lpstr>
      <vt:lpstr>Правила оформления заявок на продукцию, регламенты по хранению и размещению продукции на складе и в подразделениях Отеля «Троя»  </vt:lpstr>
      <vt:lpstr>Организация процесса взаимодействия  между складом и подразделениями   Отеля «Троя» </vt:lpstr>
      <vt:lpstr>Методики расчета определения  минимальных количеств товаров на складе  и в подразделениях Отеля «Троя» </vt:lpstr>
      <vt:lpstr>Схемы движения товара в подразделениях Отеля «Троя» </vt:lpstr>
      <vt:lpstr>Схемы движения товара в подразделениях Отеля «Троя»  </vt:lpstr>
      <vt:lpstr>Выполнение практического  кейс-задания №1</vt:lpstr>
      <vt:lpstr>Выполнение практического  кейс-задания №2</vt:lpstr>
      <vt:lpstr>Выполнение практического  кейс-задания №3</vt:lpstr>
      <vt:lpstr>Выполнение практического  кейс-задания №4</vt:lpstr>
      <vt:lpstr>Выполнение практического  кейс-задания №4</vt:lpstr>
      <vt:lpstr>Выполнение практического  кейс-задания №4</vt:lpstr>
      <vt:lpstr>Выполнение практического  кейс-задания №4</vt:lpstr>
      <vt:lpstr>Выполнение практического  кейс-задания №5</vt:lpstr>
      <vt:lpstr>Выполнение практического  кейс-задания №5</vt:lpstr>
      <vt:lpstr>Предложения по совершенствованию работы структурного подразделения предприятия </vt:lpstr>
      <vt:lpstr>Предложения по совершенствованию работы структурного подразделения предприятия </vt:lpstr>
      <vt:lpstr>Приложения</vt:lpstr>
      <vt:lpstr>Приложения</vt:lpstr>
      <vt:lpstr>Приложения</vt:lpstr>
      <vt:lpstr>Приложения</vt:lpstr>
      <vt:lpstr>Приложения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Алексей Ефремов</cp:lastModifiedBy>
  <cp:revision>351</cp:revision>
  <cp:lastPrinted>2023-12-08T15:11:27Z</cp:lastPrinted>
  <dcterms:created xsi:type="dcterms:W3CDTF">2020-03-27T22:15:06Z</dcterms:created>
  <dcterms:modified xsi:type="dcterms:W3CDTF">2026-06-13T10:19:00Z</dcterms:modified>
</cp:coreProperties>
</file>