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49"/>
  </p:notesMasterIdLst>
  <p:handoutMasterIdLst>
    <p:handoutMasterId r:id="rId50"/>
  </p:handoutMasterIdLst>
  <p:sldIdLst>
    <p:sldId id="405" r:id="rId2"/>
    <p:sldId id="648" r:id="rId3"/>
    <p:sldId id="694" r:id="rId4"/>
    <p:sldId id="649" r:id="rId5"/>
    <p:sldId id="651" r:id="rId6"/>
    <p:sldId id="650" r:id="rId7"/>
    <p:sldId id="680" r:id="rId8"/>
    <p:sldId id="711" r:id="rId9"/>
    <p:sldId id="712" r:id="rId10"/>
    <p:sldId id="695" r:id="rId11"/>
    <p:sldId id="720" r:id="rId12"/>
    <p:sldId id="696" r:id="rId13"/>
    <p:sldId id="721" r:id="rId14"/>
    <p:sldId id="697" r:id="rId15"/>
    <p:sldId id="709" r:id="rId16"/>
    <p:sldId id="708" r:id="rId17"/>
    <p:sldId id="698" r:id="rId18"/>
    <p:sldId id="713" r:id="rId19"/>
    <p:sldId id="654" r:id="rId20"/>
    <p:sldId id="714" r:id="rId21"/>
    <p:sldId id="663" r:id="rId22"/>
    <p:sldId id="682" r:id="rId23"/>
    <p:sldId id="699" r:id="rId24"/>
    <p:sldId id="700" r:id="rId25"/>
    <p:sldId id="701" r:id="rId26"/>
    <p:sldId id="681" r:id="rId27"/>
    <p:sldId id="685" r:id="rId28"/>
    <p:sldId id="718" r:id="rId29"/>
    <p:sldId id="703" r:id="rId30"/>
    <p:sldId id="719" r:id="rId31"/>
    <p:sldId id="687" r:id="rId32"/>
    <p:sldId id="688" r:id="rId33"/>
    <p:sldId id="679" r:id="rId34"/>
    <p:sldId id="661" r:id="rId35"/>
    <p:sldId id="715" r:id="rId36"/>
    <p:sldId id="689" r:id="rId37"/>
    <p:sldId id="659" r:id="rId38"/>
    <p:sldId id="705" r:id="rId39"/>
    <p:sldId id="662" r:id="rId40"/>
    <p:sldId id="670" r:id="rId41"/>
    <p:sldId id="716" r:id="rId42"/>
    <p:sldId id="717" r:id="rId43"/>
    <p:sldId id="704" r:id="rId44"/>
    <p:sldId id="675" r:id="rId45"/>
    <p:sldId id="706" r:id="rId46"/>
    <p:sldId id="673" r:id="rId47"/>
    <p:sldId id="691" r:id="rId48"/>
  </p:sldIdLst>
  <p:sldSz cx="10693400" cy="7561263"/>
  <p:notesSz cx="6669088" cy="9928225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531">
          <p15:clr>
            <a:srgbClr val="A4A3A4"/>
          </p15:clr>
        </p15:guide>
        <p15:guide id="4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тя" initials="К" lastIdx="1" clrIdx="0">
    <p:extLst>
      <p:ext uri="{19B8F6BF-5375-455C-9EA6-DF929625EA0E}">
        <p15:presenceInfo xmlns:p15="http://schemas.microsoft.com/office/powerpoint/2012/main" userId="Кат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00"/>
    <a:srgbClr val="EB0000"/>
    <a:srgbClr val="EB1E00"/>
    <a:srgbClr val="E51F26"/>
    <a:srgbClr val="EB1E28"/>
    <a:srgbClr val="C81F36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786" autoAdjust="0"/>
  </p:normalViewPr>
  <p:slideViewPr>
    <p:cSldViewPr showGuides="1">
      <p:cViewPr varScale="1">
        <p:scale>
          <a:sx n="62" d="100"/>
          <a:sy n="62" d="100"/>
        </p:scale>
        <p:origin x="1350" y="78"/>
      </p:cViewPr>
      <p:guideLst>
        <p:guide orient="horz" pos="2296"/>
        <p:guide pos="2880"/>
        <p:guide orient="horz" pos="253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vert="horz"/>
          <a:lstStyle/>
          <a:p>
            <a:pPr>
              <a:defRPr sz="1600" b="0">
                <a:latin typeface="Times New Roman" pitchFamily="18" charset="0"/>
                <a:cs typeface="Times New Roman" pitchFamily="18" charset="0"/>
              </a:defRPr>
            </a:pPr>
            <a:r>
              <a:rPr lang="ru-RU" sz="1600" b="0">
                <a:latin typeface="Times New Roman" pitchFamily="18" charset="0"/>
                <a:cs typeface="Times New Roman" pitchFamily="18" charset="0"/>
              </a:rPr>
              <a:t>Структура покупателей электротоваров по доходу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Лист1!$B$6:$B$11</c:f>
              <c:strCache>
                <c:ptCount val="6"/>
                <c:pt idx="0">
                  <c:v>До 10 т.р.</c:v>
                </c:pt>
                <c:pt idx="1">
                  <c:v>21-30 т.р.</c:v>
                </c:pt>
                <c:pt idx="2">
                  <c:v>11-15 т.р.</c:v>
                </c:pt>
                <c:pt idx="3">
                  <c:v>31-40 т.р.</c:v>
                </c:pt>
                <c:pt idx="4">
                  <c:v>16-20 т.р.</c:v>
                </c:pt>
                <c:pt idx="5">
                  <c:v>Свыше 40 т.р.</c:v>
                </c:pt>
              </c:strCache>
            </c:strRef>
          </c:cat>
          <c:val>
            <c:numRef>
              <c:f>Лист1!$C$6:$C$11</c:f>
              <c:numCache>
                <c:formatCode>0%</c:formatCode>
                <c:ptCount val="6"/>
                <c:pt idx="0">
                  <c:v>2.0000000000000014E-2</c:v>
                </c:pt>
                <c:pt idx="1">
                  <c:v>0.37000000000000027</c:v>
                </c:pt>
                <c:pt idx="2">
                  <c:v>0.1</c:v>
                </c:pt>
                <c:pt idx="3">
                  <c:v>0.17</c:v>
                </c:pt>
                <c:pt idx="4">
                  <c:v>0.32000000000000034</c:v>
                </c:pt>
                <c:pt idx="5">
                  <c:v>2.0000000000000014E-2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F3A-4C94-8F29-B9E2087473D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l"/>
      <c:overlay val="0"/>
      <c:txPr>
        <a:bodyPr rot="0" vert="horz"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71583C3-CA27-4496-BECA-C771D03A36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987283-449F-49A3-9FA6-20B92A61CE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3481F-6E72-4171-A9C8-98D56C39F96E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B2E802-5847-4DA6-BAD8-A92EA4C57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830C92-6658-426B-8F97-72EB78E0A8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C4CA1-B95C-48CD-AB14-2CAA4305D9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38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E9510-8D81-4F7D-A3DD-ECD88FF9FF52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1241425"/>
            <a:ext cx="47355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A9037-5C04-413C-AFF2-1B3777C3E5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29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9037-5C04-413C-AFF2-1B3777C3E58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55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A9037-5C04-413C-AFF2-1B3777C3E584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162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52F706F-AFAA-4FA6-90FD-A6042EEAC4E3}"/>
              </a:ext>
            </a:extLst>
          </p:cNvPr>
          <p:cNvSpPr/>
          <p:nvPr userDrawn="1"/>
        </p:nvSpPr>
        <p:spPr>
          <a:xfrm>
            <a:off x="0" y="1954612"/>
            <a:ext cx="10693400" cy="4058267"/>
          </a:xfrm>
          <a:prstGeom prst="rect">
            <a:avLst/>
          </a:prstGeom>
          <a:solidFill>
            <a:srgbClr val="2B314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358D1E9-CE0B-40E2-B7B4-0FA4354CB526}"/>
              </a:ext>
            </a:extLst>
          </p:cNvPr>
          <p:cNvSpPr/>
          <p:nvPr userDrawn="1"/>
        </p:nvSpPr>
        <p:spPr>
          <a:xfrm>
            <a:off x="0" y="3755251"/>
            <a:ext cx="151490" cy="13328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49F62CD-3B5C-4018-AC46-2285EBFB89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67" y="679218"/>
            <a:ext cx="312737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D512A90-7C52-4CB6-A385-FCF56ED6BF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811B1396-9D3B-4AEC-A3F5-32D25265EA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1784" y="3348583"/>
            <a:ext cx="9679452" cy="1915285"/>
          </a:xfrm>
        </p:spPr>
        <p:txBody>
          <a:bodyPr anchor="b">
            <a:normAutofit/>
          </a:bodyPr>
          <a:lstStyle>
            <a:lvl1pPr algn="ctr">
              <a:defRPr lang="ru-RU" sz="5500" b="1" kern="12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marL="0" lvl="0" algn="l" defTabSz="1043056" rtl="0" eaLnBrk="1" latinLnBrk="0" hangingPunct="1">
              <a:defRPr/>
            </a:pPr>
            <a:r>
              <a:rPr lang="ru-RU" dirty="0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EDFA97E-57D3-4908-B503-1A4CD5FEDBA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4666" y="5386216"/>
            <a:ext cx="9768578" cy="453716"/>
          </a:xfrm>
        </p:spPr>
        <p:txBody>
          <a:bodyPr anchor="b">
            <a:normAutofit/>
          </a:bodyPr>
          <a:lstStyle>
            <a:lvl1pPr marL="87313" indent="0">
              <a:buNone/>
              <a:defRPr sz="23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0052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602" y="1885067"/>
            <a:ext cx="9223058" cy="3145275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602" y="5060097"/>
            <a:ext cx="9223058" cy="1654026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39114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822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734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645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557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468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380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29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06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171" y="2012836"/>
            <a:ext cx="4544695" cy="4797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3534" y="2012836"/>
            <a:ext cx="4544695" cy="47975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850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402569"/>
            <a:ext cx="9223058" cy="146149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565" y="1853560"/>
            <a:ext cx="4523809" cy="90840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565" y="2761961"/>
            <a:ext cx="4523809" cy="4062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3534" y="1853560"/>
            <a:ext cx="4546088" cy="90840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3534" y="2761961"/>
            <a:ext cx="4546088" cy="40624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64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204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6088" y="1088683"/>
            <a:ext cx="5413534" cy="5373398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400"/>
            </a:lvl1pPr>
            <a:lvl2pPr marL="391146" indent="0">
              <a:buNone/>
              <a:defRPr sz="1200"/>
            </a:lvl2pPr>
            <a:lvl3pPr marL="782292" indent="0">
              <a:buNone/>
              <a:defRPr sz="1000"/>
            </a:lvl3pPr>
            <a:lvl4pPr marL="1173438" indent="0">
              <a:buNone/>
              <a:defRPr sz="900"/>
            </a:lvl4pPr>
            <a:lvl5pPr marL="1564584" indent="0">
              <a:buNone/>
              <a:defRPr sz="900"/>
            </a:lvl5pPr>
            <a:lvl6pPr marL="1955730" indent="0">
              <a:buNone/>
              <a:defRPr sz="900"/>
            </a:lvl6pPr>
            <a:lvl7pPr marL="2346876" indent="0">
              <a:buNone/>
              <a:defRPr sz="900"/>
            </a:lvl7pPr>
            <a:lvl8pPr marL="2738022" indent="0">
              <a:buNone/>
              <a:defRPr sz="900"/>
            </a:lvl8pPr>
            <a:lvl9pPr marL="312916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410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564" y="504084"/>
            <a:ext cx="3448900" cy="1764295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6088" y="1088683"/>
            <a:ext cx="5413534" cy="5373398"/>
          </a:xfrm>
        </p:spPr>
        <p:txBody>
          <a:bodyPr/>
          <a:lstStyle>
            <a:lvl1pPr marL="0" indent="0">
              <a:buNone/>
              <a:defRPr sz="2700"/>
            </a:lvl1pPr>
            <a:lvl2pPr marL="391146" indent="0">
              <a:buNone/>
              <a:defRPr sz="2400"/>
            </a:lvl2pPr>
            <a:lvl3pPr marL="782292" indent="0">
              <a:buNone/>
              <a:defRPr sz="2100"/>
            </a:lvl3pPr>
            <a:lvl4pPr marL="1173438" indent="0">
              <a:buNone/>
              <a:defRPr sz="1700"/>
            </a:lvl4pPr>
            <a:lvl5pPr marL="1564584" indent="0">
              <a:buNone/>
              <a:defRPr sz="1700"/>
            </a:lvl5pPr>
            <a:lvl6pPr marL="1955730" indent="0">
              <a:buNone/>
              <a:defRPr sz="1700"/>
            </a:lvl6pPr>
            <a:lvl7pPr marL="2346876" indent="0">
              <a:buNone/>
              <a:defRPr sz="1700"/>
            </a:lvl7pPr>
            <a:lvl8pPr marL="2738022" indent="0">
              <a:buNone/>
              <a:defRPr sz="1700"/>
            </a:lvl8pPr>
            <a:lvl9pPr marL="3129168" indent="0">
              <a:buNone/>
              <a:defRPr sz="17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564" y="2268379"/>
            <a:ext cx="3448900" cy="4202453"/>
          </a:xfrm>
        </p:spPr>
        <p:txBody>
          <a:bodyPr/>
          <a:lstStyle>
            <a:lvl1pPr marL="0" indent="0">
              <a:buNone/>
              <a:defRPr sz="1400"/>
            </a:lvl1pPr>
            <a:lvl2pPr marL="391146" indent="0">
              <a:buNone/>
              <a:defRPr sz="1200"/>
            </a:lvl2pPr>
            <a:lvl3pPr marL="782292" indent="0">
              <a:buNone/>
              <a:defRPr sz="1000"/>
            </a:lvl3pPr>
            <a:lvl4pPr marL="1173438" indent="0">
              <a:buNone/>
              <a:defRPr sz="900"/>
            </a:lvl4pPr>
            <a:lvl5pPr marL="1564584" indent="0">
              <a:buNone/>
              <a:defRPr sz="900"/>
            </a:lvl5pPr>
            <a:lvl6pPr marL="1955730" indent="0">
              <a:buNone/>
              <a:defRPr sz="900"/>
            </a:lvl6pPr>
            <a:lvl7pPr marL="2346876" indent="0">
              <a:buNone/>
              <a:defRPr sz="900"/>
            </a:lvl7pPr>
            <a:lvl8pPr marL="2738022" indent="0">
              <a:buNone/>
              <a:defRPr sz="900"/>
            </a:lvl8pPr>
            <a:lvl9pPr marL="312916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176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550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2465" y="402567"/>
            <a:ext cx="2305764" cy="64078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172" y="402567"/>
            <a:ext cx="6783626" cy="6407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31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_DEN\_ПРОЕКТЫ\_МФПА\Университет СИНЕРГИЯ\презентации\Рисунок1.jpg">
            <a:extLst>
              <a:ext uri="{FF2B5EF4-FFF2-40B4-BE49-F238E27FC236}">
                <a16:creationId xmlns:a16="http://schemas.microsoft.com/office/drawing/2014/main" id="{04EA8244-8613-47EF-ADFF-CECBFAAFD3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25898" cy="756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2D85A3D9-8E6C-42BC-A646-80F2D6AECC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7" y="1001906"/>
            <a:ext cx="2610490" cy="46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92507453-DF3E-4843-9C37-520D26E5A1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6766" y="2196455"/>
            <a:ext cx="9599868" cy="3807156"/>
          </a:xfrm>
        </p:spPr>
        <p:txBody>
          <a:bodyPr anchor="ctr">
            <a:normAutofit/>
          </a:bodyPr>
          <a:lstStyle>
            <a:lvl1pPr marL="0" algn="l" defTabSz="10430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5000" b="1" kern="12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4180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3C1DD5A-7DBA-4220-B8D8-20048D0ABCE3}"/>
              </a:ext>
            </a:extLst>
          </p:cNvPr>
          <p:cNvSpPr/>
          <p:nvPr userDrawn="1"/>
        </p:nvSpPr>
        <p:spPr>
          <a:xfrm>
            <a:off x="0" y="1795828"/>
            <a:ext cx="10693400" cy="47931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CBA8602-5369-476D-B67C-4D459E2AD0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73" y="561291"/>
            <a:ext cx="9687193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73CB2135-A489-4E6B-8FED-92D74838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63" y="2919243"/>
            <a:ext cx="9824904" cy="3488816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A6920BC-95BA-4EE0-B6B9-ABDFC2E139F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4963" y="2124447"/>
            <a:ext cx="9824904" cy="421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3632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CBA8602-5369-476D-B67C-4D459E2AD0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73" y="561291"/>
            <a:ext cx="9687193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73CB2135-A489-4E6B-8FED-92D74838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63" y="2700511"/>
            <a:ext cx="9824904" cy="3707548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A6920BC-95BA-4EE0-B6B9-ABDFC2E139F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4963" y="2124447"/>
            <a:ext cx="9824904" cy="421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0111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92BB8558-F0D2-4EE4-AD81-BEA8F86281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73" y="561291"/>
            <a:ext cx="9687193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5C6B6E1A-7427-4160-A1D6-036AF3FE4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62" y="2141571"/>
            <a:ext cx="9824905" cy="4424697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2835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id="{73CB2135-A489-4E6B-8FED-92D74838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12" y="3559861"/>
            <a:ext cx="3154337" cy="3006407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A6920BC-95BA-4EE0-B6B9-ABDFC2E139F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4212" y="2141571"/>
            <a:ext cx="3154337" cy="1276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id="{A4523AE8-D259-411C-A6A2-3CD2D16943E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741209" y="3559861"/>
            <a:ext cx="3154337" cy="3006407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2C6B67E9-E51A-4189-9E6F-B8FBB553E1F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741209" y="2141571"/>
            <a:ext cx="3154337" cy="1276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Объект 2">
            <a:extLst>
              <a:ext uri="{FF2B5EF4-FFF2-40B4-BE49-F238E27FC236}">
                <a16:creationId xmlns:a16="http://schemas.microsoft.com/office/drawing/2014/main" id="{D9E4D091-F7FD-4BCB-B863-BE189268567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158207" y="3559861"/>
            <a:ext cx="3154337" cy="3006407"/>
          </a:xfrm>
        </p:spPr>
        <p:txBody>
          <a:bodyPr/>
          <a:lstStyle>
            <a:lvl1pPr marL="271463" indent="-271463"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id="{27AE658B-019B-4257-BC1E-5402C16CD9C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158207" y="2141571"/>
            <a:ext cx="3154337" cy="1276490"/>
          </a:xfrm>
        </p:spPr>
        <p:txBody>
          <a:bodyPr anchor="b">
            <a:normAutofit/>
          </a:bodyPr>
          <a:lstStyle>
            <a:lvl1pPr marL="87313" indent="0">
              <a:buNone/>
              <a:defRPr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92BB8558-F0D2-4EE4-AD81-BEA8F86281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74" y="561291"/>
            <a:ext cx="9779870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45259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EB9B11F2-6547-4B66-9341-F3EB5FC81BDB}"/>
              </a:ext>
            </a:extLst>
          </p:cNvPr>
          <p:cNvSpPr/>
          <p:nvPr userDrawn="1"/>
        </p:nvSpPr>
        <p:spPr>
          <a:xfrm>
            <a:off x="7759261" y="2470407"/>
            <a:ext cx="2359400" cy="40903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0A0A2E56-80E9-457C-85A2-379B7F01E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5286" y="6950712"/>
            <a:ext cx="1935669" cy="402567"/>
          </a:xfrm>
          <a:prstGeom prst="rect">
            <a:avLst/>
          </a:prstGeom>
        </p:spPr>
        <p:txBody>
          <a:bodyPr/>
          <a:lstStyle/>
          <a:p>
            <a:pPr algn="l"/>
            <a:fld id="{725C68B6-61C2-468F-89AB-4B9F7531AA68}" type="slidenum">
              <a:rPr lang="ru-RU" smtClean="0"/>
              <a:pPr algn="l"/>
              <a:t>‹#›</a:t>
            </a:fld>
            <a:endParaRPr lang="ru-RU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5130363-D71A-4697-B9E0-FBA487FC8CD2}"/>
              </a:ext>
            </a:extLst>
          </p:cNvPr>
          <p:cNvSpPr/>
          <p:nvPr userDrawn="1"/>
        </p:nvSpPr>
        <p:spPr>
          <a:xfrm>
            <a:off x="0" y="218297"/>
            <a:ext cx="125720" cy="1255702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2420F8-15A4-4618-82BB-55758199B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4950" y="6588943"/>
            <a:ext cx="1628450" cy="900750"/>
          </a:xfrm>
          <a:prstGeom prst="rect">
            <a:avLst/>
          </a:prstGeom>
        </p:spPr>
      </p:pic>
      <p:sp>
        <p:nvSpPr>
          <p:cNvPr id="18" name="object 3">
            <a:extLst>
              <a:ext uri="{FF2B5EF4-FFF2-40B4-BE49-F238E27FC236}">
                <a16:creationId xmlns:a16="http://schemas.microsoft.com/office/drawing/2014/main" id="{4C967A7A-8161-4185-84CA-97E80FC9B322}"/>
              </a:ext>
            </a:extLst>
          </p:cNvPr>
          <p:cNvSpPr/>
          <p:nvPr userDrawn="1"/>
        </p:nvSpPr>
        <p:spPr>
          <a:xfrm>
            <a:off x="7222" y="252239"/>
            <a:ext cx="125720" cy="1815708"/>
          </a:xfrm>
          <a:custGeom>
            <a:avLst/>
            <a:gdLst/>
            <a:ahLst/>
            <a:cxnLst/>
            <a:rect l="l" t="t" r="r" b="b"/>
            <a:pathLst>
              <a:path w="81280" h="1144905">
                <a:moveTo>
                  <a:pt x="0" y="1144803"/>
                </a:moveTo>
                <a:lnTo>
                  <a:pt x="81000" y="1144803"/>
                </a:lnTo>
                <a:lnTo>
                  <a:pt x="81000" y="0"/>
                </a:lnTo>
                <a:lnTo>
                  <a:pt x="0" y="0"/>
                </a:lnTo>
                <a:lnTo>
                  <a:pt x="0" y="114480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BDCE2DE8-E62B-4A34-8FC0-6B605B6B6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355" y="1133896"/>
            <a:ext cx="9499375" cy="567848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ru-RU" sz="4100" b="1">
                <a:solidFill>
                  <a:srgbClr val="E60000"/>
                </a:solidFill>
                <a:latin typeface="Arial Black" panose="020B0A04020102020204" pitchFamily="34" charset="0"/>
              </a:defRPr>
            </a:lvl1pPr>
          </a:lstStyle>
          <a:p>
            <a:pPr marL="0" lvl="0" defTabSz="914400"/>
            <a:r>
              <a:rPr lang="ru-RU" dirty="0"/>
              <a:t>ОБРАЗЕЦ ЗАГОЛОВКА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2B0BFA9E-BDB0-415B-8B27-5B6AB1518DB8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62355" y="489910"/>
            <a:ext cx="9499375" cy="276999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ru-RU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marL="0" lvl="0" defTabSz="914400">
              <a:spcBef>
                <a:spcPct val="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42" name="Объект 2">
            <a:extLst>
              <a:ext uri="{FF2B5EF4-FFF2-40B4-BE49-F238E27FC236}">
                <a16:creationId xmlns:a16="http://schemas.microsoft.com/office/drawing/2014/main" id="{DDA1D208-AC82-41CD-AC19-AA520B2C2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91" y="5058739"/>
            <a:ext cx="2304000" cy="150206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3" name="Объект 2">
            <a:extLst>
              <a:ext uri="{FF2B5EF4-FFF2-40B4-BE49-F238E27FC236}">
                <a16:creationId xmlns:a16="http://schemas.microsoft.com/office/drawing/2014/main" id="{2CB3BD24-831A-4664-875C-E9C7FB7F8C36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017334" y="5058739"/>
            <a:ext cx="2304000" cy="150206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4" name="Объект 2">
            <a:extLst>
              <a:ext uri="{FF2B5EF4-FFF2-40B4-BE49-F238E27FC236}">
                <a16:creationId xmlns:a16="http://schemas.microsoft.com/office/drawing/2014/main" id="{F8D3A8DA-DE38-47DD-9DD4-6DEB7240F645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5388977" y="5058739"/>
            <a:ext cx="2304000" cy="150206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EE8C385B-C208-4106-8613-8BC5223A3F5C}"/>
              </a:ext>
            </a:extLst>
          </p:cNvPr>
          <p:cNvSpPr/>
          <p:nvPr userDrawn="1"/>
        </p:nvSpPr>
        <p:spPr>
          <a:xfrm>
            <a:off x="648087" y="4846672"/>
            <a:ext cx="7043531" cy="5166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/>
          </a:p>
        </p:txBody>
      </p:sp>
      <p:sp>
        <p:nvSpPr>
          <p:cNvPr id="52" name="Текст 2">
            <a:extLst>
              <a:ext uri="{FF2B5EF4-FFF2-40B4-BE49-F238E27FC236}">
                <a16:creationId xmlns:a16="http://schemas.microsoft.com/office/drawing/2014/main" id="{7CEAFFC1-C332-47C7-9CFE-8FE0B3FD0457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757731" y="2484487"/>
            <a:ext cx="2304000" cy="292598"/>
          </a:xfrm>
        </p:spPr>
        <p:txBody>
          <a:bodyPr anchor="b">
            <a:normAutofit/>
          </a:bodyPr>
          <a:lstStyle>
            <a:lvl1pPr marL="0" indent="0" algn="l">
              <a:buNone/>
              <a:defRPr sz="1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1146" indent="0">
              <a:buNone/>
              <a:defRPr sz="1700" b="1"/>
            </a:lvl2pPr>
            <a:lvl3pPr marL="782292" indent="0">
              <a:buNone/>
              <a:defRPr sz="1500" b="1"/>
            </a:lvl3pPr>
            <a:lvl4pPr marL="1173438" indent="0">
              <a:buNone/>
              <a:defRPr sz="1400" b="1"/>
            </a:lvl4pPr>
            <a:lvl5pPr marL="1564584" indent="0">
              <a:buNone/>
              <a:defRPr sz="1400" b="1"/>
            </a:lvl5pPr>
            <a:lvl6pPr marL="1955730" indent="0">
              <a:buNone/>
              <a:defRPr sz="1400" b="1"/>
            </a:lvl6pPr>
            <a:lvl7pPr marL="2346876" indent="0">
              <a:buNone/>
              <a:defRPr sz="1400" b="1"/>
            </a:lvl7pPr>
            <a:lvl8pPr marL="2738022" indent="0">
              <a:buNone/>
              <a:defRPr sz="1400" b="1"/>
            </a:lvl8pPr>
            <a:lvl9pPr marL="3129168" indent="0">
              <a:buNone/>
              <a:defRPr sz="14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4" name="Объект 2">
            <a:extLst>
              <a:ext uri="{FF2B5EF4-FFF2-40B4-BE49-F238E27FC236}">
                <a16:creationId xmlns:a16="http://schemas.microsoft.com/office/drawing/2014/main" id="{BDB58731-0025-45AA-B7E6-AE93EE2F2764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7759260" y="2945191"/>
            <a:ext cx="2311011" cy="346286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8" name="Объект 2">
            <a:extLst>
              <a:ext uri="{FF2B5EF4-FFF2-40B4-BE49-F238E27FC236}">
                <a16:creationId xmlns:a16="http://schemas.microsoft.com/office/drawing/2014/main" id="{E9331FB5-268A-4AC3-A50C-029CFF37D9C2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665571" y="2470407"/>
            <a:ext cx="2304000" cy="23762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9" name="Объект 2">
            <a:extLst>
              <a:ext uri="{FF2B5EF4-FFF2-40B4-BE49-F238E27FC236}">
                <a16:creationId xmlns:a16="http://schemas.microsoft.com/office/drawing/2014/main" id="{073B8669-4C3C-4E00-85DA-6D255EE3B472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037214" y="2470407"/>
            <a:ext cx="2304000" cy="23762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0" name="Объект 2">
            <a:extLst>
              <a:ext uri="{FF2B5EF4-FFF2-40B4-BE49-F238E27FC236}">
                <a16:creationId xmlns:a16="http://schemas.microsoft.com/office/drawing/2014/main" id="{6D28D3A1-3506-42DA-8E0C-5D900B154BFB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5408857" y="2470407"/>
            <a:ext cx="2304000" cy="23762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 marL="391146" indent="0">
              <a:buFontTx/>
              <a:buNone/>
              <a:defRPr sz="1600"/>
            </a:lvl2pPr>
            <a:lvl3pPr marL="782292" indent="0">
              <a:buFontTx/>
              <a:buNone/>
              <a:defRPr sz="1600"/>
            </a:lvl3pPr>
            <a:lvl4pPr marL="1173438" indent="0">
              <a:buFontTx/>
              <a:buNone/>
              <a:defRPr sz="1600"/>
            </a:lvl4pPr>
            <a:lvl5pPr marL="1564584" indent="0">
              <a:buFontTx/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143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675" y="1237457"/>
            <a:ext cx="8020050" cy="263244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675" y="3971414"/>
            <a:ext cx="8020050" cy="1825554"/>
          </a:xfrm>
        </p:spPr>
        <p:txBody>
          <a:bodyPr/>
          <a:lstStyle>
            <a:lvl1pPr marL="0" indent="0" algn="ctr">
              <a:buNone/>
              <a:defRPr sz="2100"/>
            </a:lvl1pPr>
            <a:lvl2pPr marL="391146" indent="0" algn="ctr">
              <a:buNone/>
              <a:defRPr sz="1700"/>
            </a:lvl2pPr>
            <a:lvl3pPr marL="782292" indent="0" algn="ctr">
              <a:buNone/>
              <a:defRPr sz="1500"/>
            </a:lvl3pPr>
            <a:lvl4pPr marL="1173438" indent="0" algn="ctr">
              <a:buNone/>
              <a:defRPr sz="1400"/>
            </a:lvl4pPr>
            <a:lvl5pPr marL="1564584" indent="0" algn="ctr">
              <a:buNone/>
              <a:defRPr sz="1400"/>
            </a:lvl5pPr>
            <a:lvl6pPr marL="1955730" indent="0" algn="ctr">
              <a:buNone/>
              <a:defRPr sz="1400"/>
            </a:lvl6pPr>
            <a:lvl7pPr marL="2346876" indent="0" algn="ctr">
              <a:buNone/>
              <a:defRPr sz="1400"/>
            </a:lvl7pPr>
            <a:lvl8pPr marL="2738022" indent="0" algn="ctr">
              <a:buNone/>
              <a:defRPr sz="1400"/>
            </a:lvl8pPr>
            <a:lvl9pPr marL="3129168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81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B0CA2-EE7C-4F21-BC99-1B7BC45BB5BA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265" y="280935"/>
            <a:ext cx="1512396" cy="27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45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71" y="402569"/>
            <a:ext cx="9223058" cy="1461495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171" y="2012836"/>
            <a:ext cx="9223058" cy="4797552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171" y="7008172"/>
            <a:ext cx="240601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B0CA2-EE7C-4F21-BC99-1B7BC45BB5BA}" type="datetimeFigureOut">
              <a:rPr lang="ru-RU" smtClean="0"/>
              <a:pPr/>
              <a:t>13.06.2026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2189" y="7008172"/>
            <a:ext cx="360902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2214" y="7008172"/>
            <a:ext cx="240601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95CB-C0AE-4384-84F4-5E78CCE15A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93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5" r:id="rId2"/>
    <p:sldLayoutId id="2147483719" r:id="rId3"/>
    <p:sldLayoutId id="2147483739" r:id="rId4"/>
    <p:sldLayoutId id="2147483736" r:id="rId5"/>
    <p:sldLayoutId id="2147483738" r:id="rId6"/>
    <p:sldLayoutId id="2147483737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l" defTabSz="782292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573" indent="-195573" algn="l" defTabSz="782292" rtl="0" eaLnBrk="1" latinLnBrk="0" hangingPunct="1">
        <a:lnSpc>
          <a:spcPct val="90000"/>
        </a:lnSpc>
        <a:spcBef>
          <a:spcPts val="85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6719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77865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11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60157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51303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42449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33595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24741" indent="-195573" algn="l" defTabSz="782292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1146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2292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3438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4584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730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46876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38022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29168" algn="l" defTabSz="7822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5AEBF47-2662-48D1-B238-FBEE452D2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140" y="3420591"/>
            <a:ext cx="9679452" cy="2920355"/>
          </a:xfrm>
        </p:spPr>
        <p:txBody>
          <a:bodyPr>
            <a:normAutofit fontScale="90000"/>
          </a:bodyPr>
          <a:lstStyle/>
          <a:p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br>
              <a:rPr lang="ru-RU" sz="2100" dirty="0"/>
            </a:br>
            <a:r>
              <a:rPr lang="ru-RU" sz="2100" dirty="0"/>
              <a:t>ОТЧЕТ </a:t>
            </a:r>
            <a:br>
              <a:rPr lang="ru-RU" sz="2100" dirty="0"/>
            </a:br>
            <a:r>
              <a:rPr lang="ru-RU" sz="2100" dirty="0"/>
              <a:t>о прохождении производственной практики</a:t>
            </a:r>
            <a:br>
              <a:rPr lang="ru-RU" sz="2100" dirty="0"/>
            </a:br>
            <a:r>
              <a:rPr lang="ru-RU" sz="2100" dirty="0"/>
              <a:t> (по профилю специальности)</a:t>
            </a:r>
            <a:br>
              <a:rPr lang="ru-RU" sz="2100" dirty="0"/>
            </a:br>
            <a:br>
              <a:rPr lang="ru-RU" sz="2100" dirty="0"/>
            </a:br>
            <a:r>
              <a:rPr lang="ru-RU" sz="2000" dirty="0"/>
              <a:t>по профессиональному модулю ПМ.01 Организация и управление торгово-сбытовой деятельностью</a:t>
            </a:r>
            <a:br>
              <a:rPr lang="ru-RU" sz="2100" dirty="0"/>
            </a:br>
            <a:br>
              <a:rPr lang="ru-RU" sz="2100" dirty="0"/>
            </a:br>
            <a:r>
              <a:rPr lang="ru-RU" sz="2100" dirty="0"/>
              <a:t>в период с «___» _____________ 20__ г. по «___» _____________ 20__ г. </a:t>
            </a:r>
            <a:br>
              <a:rPr lang="en-US" sz="2200" dirty="0"/>
            </a:br>
            <a:br>
              <a:rPr lang="ru-RU" sz="2200" dirty="0"/>
            </a:br>
            <a:r>
              <a:rPr lang="ru-RU" sz="2100" dirty="0"/>
              <a:t>Специальность 38.02.04. Коммерция (по отраслям)</a:t>
            </a:r>
            <a:br>
              <a:rPr lang="ru-RU" sz="2700" dirty="0"/>
            </a:br>
            <a:br>
              <a:rPr lang="ru-RU" sz="2100" dirty="0"/>
            </a:br>
            <a:endParaRPr lang="ru-RU" sz="2700" dirty="0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8EC7E33D-1387-4B56-A695-F4C72A50F4EE}"/>
              </a:ext>
            </a:extLst>
          </p:cNvPr>
          <p:cNvSpPr txBox="1">
            <a:spLocks/>
          </p:cNvSpPr>
          <p:nvPr/>
        </p:nvSpPr>
        <p:spPr bwMode="auto">
          <a:xfrm>
            <a:off x="426967" y="6084887"/>
            <a:ext cx="8712968" cy="126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400" dirty="0">
                <a:solidFill>
                  <a:srgbClr val="FF0000"/>
                </a:solidFill>
                <a:latin typeface="Calibri"/>
              </a:rPr>
              <a:t>ФИО обучающегося</a:t>
            </a:r>
            <a:r>
              <a:rPr lang="ru-RU" altLang="ru-RU" sz="2400" dirty="0">
                <a:solidFill>
                  <a:srgbClr val="FF0000"/>
                </a:solidFill>
                <a:latin typeface="Calibri"/>
              </a:rPr>
              <a:t>: ____________________________________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altLang="ru-RU" sz="2400" dirty="0">
                <a:solidFill>
                  <a:srgbClr val="FF0000"/>
                </a:solidFill>
                <a:latin typeface="Calibri"/>
              </a:rPr>
              <a:t>Группа: _______________________________________________</a:t>
            </a:r>
          </a:p>
          <a:p>
            <a:pPr algn="l" defTabSz="914400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ru-RU" altLang="ru-RU" sz="2400" dirty="0">
                <a:solidFill>
                  <a:srgbClr val="FF0000"/>
                </a:solidFill>
                <a:latin typeface="Calibri"/>
              </a:rPr>
              <a:t>ФИО Руководителя:  ____________________________________</a:t>
            </a:r>
          </a:p>
          <a:p>
            <a:pPr lvl="0" algn="l" defTabSz="914400" eaLnBrk="1" hangingPunct="1">
              <a:lnSpc>
                <a:spcPct val="80000"/>
              </a:lnSpc>
              <a:spcBef>
                <a:spcPct val="0"/>
              </a:spcBef>
              <a:defRPr/>
            </a:pPr>
            <a:endParaRPr kumimoji="0" lang="ru-RU" altLang="ru-RU" sz="2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ru-RU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ru-RU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altLang="ru-RU" sz="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02C01-F3A7-4DE2-9DF2-AD08FA482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44" y="1994681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white"/>
                </a:solidFill>
                <a:latin typeface="Arial" charset="0"/>
              </a:rPr>
              <a:t>АВТОНОМНАЯ НЕКОММЕРЧЕСКАЯ ОРГАНИЗАЦИЯ ВЫСШЕГО ОБРАЗОВАНИЯ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white"/>
                </a:solidFill>
                <a:latin typeface="Arial" charset="0"/>
              </a:rPr>
              <a:t>«МОСКОВСКИЙ УНИВЕРСИТЕТ «СИНЕРГИЯ»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white"/>
                </a:solidFill>
                <a:latin typeface="Arial" charset="0"/>
              </a:rPr>
              <a:t>Факультет Бизнеса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white"/>
                </a:solidFill>
                <a:latin typeface="Arial" charset="0"/>
              </a:rPr>
              <a:t>Кафедра Коммерции и торгового дела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C52F14-32C5-4804-973F-5DCC6D62A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86" y="190155"/>
            <a:ext cx="7971428" cy="7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06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346617"/>
            <a:ext cx="9687193" cy="997196"/>
          </a:xfrm>
        </p:spPr>
        <p:txBody>
          <a:bodyPr/>
          <a:lstStyle/>
          <a:p>
            <a:r>
              <a:rPr lang="ru-RU" sz="2400" dirty="0"/>
              <a:t>Методы и приемы делового общения, применяемые </a:t>
            </a:r>
            <a:br>
              <a:rPr lang="ru-RU" sz="2400" dirty="0"/>
            </a:br>
            <a:r>
              <a:rPr lang="ru-RU" sz="2400" dirty="0"/>
              <a:t>в процессе организации и управления торгово-сбытовой деятельностью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203428" y="5923771"/>
            <a:ext cx="8982107" cy="4708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00" b="1" kern="120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4. Деловая встреча с поставщиком </a:t>
            </a:r>
          </a:p>
        </p:txBody>
      </p:sp>
      <p:sp>
        <p:nvSpPr>
          <p:cNvPr id="9" name="Текст 3"/>
          <p:cNvSpPr>
            <a:spLocks noGrp="1"/>
          </p:cNvSpPr>
          <p:nvPr>
            <p:ph type="body" idx="13"/>
          </p:nvPr>
        </p:nvSpPr>
        <p:spPr>
          <a:xfrm>
            <a:off x="346040" y="4637887"/>
            <a:ext cx="4212000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Пунктуальность </a:t>
            </a:r>
          </a:p>
          <a:p>
            <a:pPr algn="ctr"/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(делайте все вовремя). </a:t>
            </a:r>
          </a:p>
          <a:p>
            <a:pPr algn="ctr"/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Конфиденциальность</a:t>
            </a:r>
          </a:p>
          <a:p>
            <a:pPr algn="ctr"/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(не болтайте лишнего). </a:t>
            </a:r>
          </a:p>
          <a:p>
            <a:pPr algn="ctr"/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Любезность,  доброжелательность и приветливость </a:t>
            </a:r>
          </a:p>
          <a:p>
            <a:pPr algn="ctr"/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Убеждение. </a:t>
            </a:r>
          </a:p>
          <a:p>
            <a:pPr algn="ctr"/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Главное оружие в дискуссии - факты и их добросовестная интерпрета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ция</a:t>
            </a:r>
            <a:endParaRPr lang="ru-RU" b="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006" y="2137557"/>
            <a:ext cx="5940000" cy="3586167"/>
          </a:xfrm>
        </p:spPr>
      </p:pic>
    </p:spTree>
    <p:extLst>
      <p:ext uri="{BB962C8B-B14F-4D97-AF65-F5344CB8AC3E}">
        <p14:creationId xmlns:p14="http://schemas.microsoft.com/office/powerpoint/2010/main" val="3003111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346617"/>
            <a:ext cx="9687193" cy="997196"/>
          </a:xfrm>
        </p:spPr>
        <p:txBody>
          <a:bodyPr/>
          <a:lstStyle/>
          <a:p>
            <a:r>
              <a:rPr lang="ru-RU" sz="2400" dirty="0"/>
              <a:t>Методы и приемы делового общения, применяемые </a:t>
            </a:r>
            <a:br>
              <a:rPr lang="ru-RU" sz="2400" dirty="0"/>
            </a:br>
            <a:r>
              <a:rPr lang="ru-RU" sz="2400" dirty="0"/>
              <a:t>в процессе организации и управления торгово-сбытовой деятельностью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417478" y="1708929"/>
            <a:ext cx="9824904" cy="4608512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Основные этапы работы с поставщиками ИП Шалимова В. О.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-поиск поставщиков по ассортиментным группам;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-определение необходимого количества поставщиков на каждую группу товара;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-выбор стратегии работы с каждым поставщиком;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-установление желаемого характера коммуникаций;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-контроль за ходом работы с поставщиком.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заключении хозяйственного договора стороны обязаны в любом случае согласовать предмет, цену и срок действия договора.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Условия о предмете в хозяйственном договоре должны определять наименование (номенклатуру, ассортимент) и количество продукции (работ, услуг), а также требования к их качеству.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Требования относительно качества предмета договора определяются в соответствии с обязательными для сторон нормативными документами, а при их отсутствии - в договорном порядке, с соблюдением условий, обеспечивающих защиту интересов конечных потребителей строительных товаров ИП Шалимова В. О. 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111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63" y="324247"/>
            <a:ext cx="9687193" cy="2174441"/>
          </a:xfrm>
        </p:spPr>
        <p:txBody>
          <a:bodyPr/>
          <a:lstStyle/>
          <a:p>
            <a:r>
              <a:rPr lang="en-US" sz="2400" dirty="0"/>
              <a:t>II. </a:t>
            </a:r>
            <a:r>
              <a:rPr lang="ru-RU" sz="2400" dirty="0" err="1"/>
              <a:t>Исследовательско</a:t>
            </a:r>
            <a:r>
              <a:rPr lang="ru-RU" sz="2400" dirty="0"/>
              <a:t>-аналитическая часть.</a:t>
            </a:r>
            <a:br>
              <a:rPr lang="ru-RU" sz="2400" dirty="0"/>
            </a:br>
            <a:r>
              <a:rPr lang="ru-RU" sz="2400" dirty="0"/>
              <a:t>Сбор информации об объекте практики и анализ содержания источников 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3" y="1908423"/>
            <a:ext cx="10188000" cy="460851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2.1. Участие в установлении контактов с поставщиками (деловыми партнерами) и организации договорной работы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2.1.1. Описать порядок заключения хозяйственных договоров и методов организации коммерческих связей в исследуемой торговой организации: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Основные этапы работы с поставщиками ИП Шалимова В. О. в Интернет – магазине 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поиск поставщиков по ассортиментным группам; определение необходимого количества поставщиков на каждую группу товара; выбор стратегии работы с каждым поставщиком; установление желаемого характера коммуникаций; контроль за ходом работы с поставщиком.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 заключении хозяйственного договора стороны обязаны в любом случае согласовать предмет, цену и срок действия договора.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Условия о предмете в хозяйственном договоре должны определять наименование (номенклатуру, ассортимент) и количество продукции (работ, услуг), а также требования к их качеству.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Требования относительно качества предмета договора определяются в соответствии с обязательными для сторон нормативными документами, а при их отсутствии - в договорном порядке, с соблюдением условий, обеспечивающих защиту интересов конечных потребителей товаров ИП Шалимова В. О. в Интернет – магазине 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572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63" y="324247"/>
            <a:ext cx="9687193" cy="2174441"/>
          </a:xfrm>
        </p:spPr>
        <p:txBody>
          <a:bodyPr/>
          <a:lstStyle/>
          <a:p>
            <a:r>
              <a:rPr lang="en-US" sz="2400" dirty="0"/>
              <a:t>II. </a:t>
            </a:r>
            <a:r>
              <a:rPr lang="ru-RU" sz="2400" dirty="0" err="1"/>
              <a:t>Исследовательско</a:t>
            </a:r>
            <a:r>
              <a:rPr lang="ru-RU" sz="2400" dirty="0"/>
              <a:t>-аналитическая часть.</a:t>
            </a:r>
            <a:br>
              <a:rPr lang="ru-RU" sz="2400" dirty="0"/>
            </a:br>
            <a:r>
              <a:rPr lang="ru-RU" sz="2400" dirty="0"/>
              <a:t>Сбор информации об объекте практики и анализ содержания источников 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3" y="1908423"/>
            <a:ext cx="10188000" cy="460851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20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2.1. Участие в установлении контактов с поставщиками (деловыми партнерами) и организации договорной работы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club.directum.ru/uploads/images/e394f14e-2c3d-44f8-90a3-66cf194e0298.jpg"/>
          <p:cNvPicPr/>
          <p:nvPr/>
        </p:nvPicPr>
        <p:blipFill>
          <a:blip r:embed="rId2" cstate="print">
            <a:grayscl/>
            <a:lum contrast="-10000"/>
          </a:blip>
          <a:srcRect t="5088" r="-486" b="8413"/>
          <a:stretch>
            <a:fillRect/>
          </a:stretch>
        </p:blipFill>
        <p:spPr bwMode="auto">
          <a:xfrm>
            <a:off x="488916" y="2494747"/>
            <a:ext cx="9288000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C52F14-32C5-4804-973F-5DCC6D62A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86" y="190155"/>
            <a:ext cx="7971428" cy="7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72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164" y="468263"/>
            <a:ext cx="9687193" cy="332399"/>
          </a:xfrm>
        </p:spPr>
        <p:txBody>
          <a:bodyPr/>
          <a:lstStyle/>
          <a:p>
            <a:r>
              <a:rPr lang="ru-RU" sz="2400" dirty="0"/>
              <a:t>Разместить схему условий договоров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03494" y="6495275"/>
            <a:ext cx="8982107" cy="4708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00" b="1" kern="120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5. Структура договора поставки</a:t>
            </a:r>
          </a:p>
        </p:txBody>
      </p:sp>
      <p:pic>
        <p:nvPicPr>
          <p:cNvPr id="7" name="Picture 2" descr="https://investments.academic.ru/pictures/investments/img825179_10_Soderzhanie_dogovora_postavk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7400" y="1851805"/>
            <a:ext cx="5256000" cy="44873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1923243"/>
            <a:ext cx="5400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" indent="291465" algn="ctr">
              <a:spcAft>
                <a:spcPts val="0"/>
              </a:spcAft>
            </a:pPr>
            <a:r>
              <a:rPr lang="ru-RU" sz="1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Порядок приемки товаров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ИП Шалимова В. О.</a:t>
            </a:r>
            <a:r>
              <a:rPr lang="ru-RU" sz="1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ее документальное оформление зависят: от места приемки, характера приемки (по количеству, качеству, комплектности), от степени соответствия договора поставки сопроводительным документам (наличие или отсутствие) и т.д.</a:t>
            </a:r>
          </a:p>
          <a:p>
            <a:pPr marR="53975" indent="291465" algn="ctr">
              <a:spcAft>
                <a:spcPts val="0"/>
              </a:spcAft>
            </a:pPr>
            <a:r>
              <a:rPr lang="ru-RU" sz="1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Стандартная процедура приема и передачи материальных ценностей от одной стороны договора к другой зачастую ограничивается подписанием товарной накладной. </a:t>
            </a:r>
          </a:p>
          <a:p>
            <a:pPr marR="53975" indent="291465" algn="ctr">
              <a:spcAft>
                <a:spcPts val="0"/>
              </a:spcAft>
            </a:pPr>
            <a:r>
              <a:rPr lang="ru-RU" sz="1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Но иногда требуется оформление отдельного документа, в котором были бы отражены качественные характеристики товара, его денежный эквивалент, а также сам факт перехода товара — для этого существует акт приема-передачи товара.</a:t>
            </a:r>
          </a:p>
        </p:txBody>
      </p:sp>
    </p:spTree>
    <p:extLst>
      <p:ext uri="{BB962C8B-B14F-4D97-AF65-F5344CB8AC3E}">
        <p14:creationId xmlns:p14="http://schemas.microsoft.com/office/powerpoint/2010/main" val="656077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132" y="468263"/>
            <a:ext cx="9687193" cy="332399"/>
          </a:xfrm>
        </p:spPr>
        <p:txBody>
          <a:bodyPr/>
          <a:lstStyle/>
          <a:p>
            <a:r>
              <a:rPr lang="ru-RU" sz="2400" dirty="0"/>
              <a:t>Анализ структуры покупателей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667055"/>
              </p:ext>
            </p:extLst>
          </p:nvPr>
        </p:nvGraphicFramePr>
        <p:xfrm>
          <a:off x="1274734" y="2066119"/>
          <a:ext cx="7776864" cy="3993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17544" y="5780895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ctr"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ctr"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ctr">
              <a:spcAft>
                <a:spcPts val="0"/>
              </a:spcAft>
            </a:pPr>
            <a:r>
              <a:rPr lang="ru-RU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Рисунок 6. Структура покупателей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электротоваров </a:t>
            </a:r>
            <a:r>
              <a:rPr lang="ru-RU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уровню дохода на одного члена семьи</a:t>
            </a:r>
          </a:p>
        </p:txBody>
      </p:sp>
    </p:spTree>
    <p:extLst>
      <p:ext uri="{BB962C8B-B14F-4D97-AF65-F5344CB8AC3E}">
        <p14:creationId xmlns:p14="http://schemas.microsoft.com/office/powerpoint/2010/main" val="3376532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8974" y="287377"/>
            <a:ext cx="8695452" cy="782765"/>
          </a:xfrm>
        </p:spPr>
        <p:txBody>
          <a:bodyPr>
            <a:normAutofit fontScale="90000"/>
          </a:bodyPr>
          <a:lstStyle/>
          <a:p>
            <a:br>
              <a:rPr lang="ru-RU" b="1" dirty="0"/>
            </a:br>
            <a:r>
              <a:rPr lang="ru-RU" sz="2700" b="1" dirty="0">
                <a:solidFill>
                  <a:srgbClr val="E60000"/>
                </a:solidFill>
                <a:latin typeface="Arial Black" panose="020B0A04020102020204" pitchFamily="34" charset="0"/>
              </a:rPr>
              <a:t>Расчеты по выбору поставщика 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998974" y="1188343"/>
            <a:ext cx="8695452" cy="564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«Альтернатива выбора поставщика»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необходимо принять решение по выбору поставщика ТМЦ, если их поставляют на предприятие три фирмы (А, Б и С), производящие одинаковую продукцию, одинакового качества.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поставщиков следующие: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удаленность от предприятия: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– 236 км, Б – 195 км, С – 221 км;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разгрузка: А и С – механизированная, Б – ручная;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время выгрузки: при механизированной разгрузке – 1 час 30 мин., при ручной – 4 часа 30 мин.;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транспортный тариф: до 200 км – 0,9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./км, от 200 до 300 км – 0,8 тыс. руб./км;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часовая тарифная ставка рабочего, осуществляющего разгрузку – 450 руб./час.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Ответ: выбираю  поставщика ТМЦ  - это фирма С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939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63" y="396255"/>
            <a:ext cx="9687193" cy="664797"/>
          </a:xfrm>
        </p:spPr>
        <p:txBody>
          <a:bodyPr/>
          <a:lstStyle/>
          <a:p>
            <a:r>
              <a:rPr lang="ru-RU" sz="2400" dirty="0"/>
              <a:t>2.2. Анализ системы подготовки организации к добровольной сертификации услуг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06140" y="1764407"/>
            <a:ext cx="9824904" cy="5112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нормативно-правовой базы регулирования торговой деятельности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осуществляется Гражданским кодексом Российской Федерации, настоящим Федеральным законом, Законом Российской Федерации от 7 февраля 1992 года N 2300-1 "О защите прав потребителей", другими федеральными законами и принимаемыми в соответствии с ними иными нормативными правовыми актами Российской Федерации, законами субъектов Российской Федерации, иными нормативными правовыми актами субъектов Российской Федерации</a:t>
            </a:r>
          </a:p>
          <a:p>
            <a:pPr marR="53975" indent="291465"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Бытовая техника и электроприборы относятся к низковольтному оборудованию и выпускаются в обращение на рынке при подтверждении соответствия (сертификации) требованиям технических регламентов Таможенного союза. </a:t>
            </a:r>
          </a:p>
          <a:p>
            <a:pPr marR="53975" indent="291465"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Законодательством Российской Федерации установлена обязательная сертификация электроприборов на соответствие требованиям технических регламентов Таможенного союза: </a:t>
            </a:r>
          </a:p>
          <a:p>
            <a:pPr marR="53975" indent="291465"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 ТС 004/2011 «О безопасности низковольтного оборудования», который утвержден решением Комиссии Таможенного союза № 768 от 16 августа 2011 г. </a:t>
            </a:r>
          </a:p>
          <a:p>
            <a:pPr marR="53975" indent="291465"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 ТС 020/2011 «Электромагнитная совместимость технических средств», который утвержден решением Комиссии Таможенного союза № 879 от 9 декабря 2011 г.</a:t>
            </a:r>
          </a:p>
          <a:p>
            <a:pPr marR="53975" indent="291465"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Сертификации подлежат электроприборы и приборы бытового назначения предназначенные для использования при номинальном напряжении от 50 до 1000 В (включительно) переменного тока и от 75 до 1500 В (включительно) постоянного тока.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580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63" y="396255"/>
            <a:ext cx="9687193" cy="664797"/>
          </a:xfrm>
        </p:spPr>
        <p:txBody>
          <a:bodyPr/>
          <a:lstStyle/>
          <a:p>
            <a:r>
              <a:rPr lang="ru-RU" sz="2400" dirty="0"/>
              <a:t>2.2. Анализ системы подготовки организации к добровольной сертификации услуг</a:t>
            </a:r>
          </a:p>
        </p:txBody>
      </p:sp>
      <p:pic>
        <p:nvPicPr>
          <p:cNvPr id="5" name="Picture 2" descr="https://www.elemer.ru/upload/iblock/0b3/sert_bp_916_tr_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2" y="1260351"/>
            <a:ext cx="3852000" cy="5542440"/>
          </a:xfrm>
          <a:prstGeom prst="rect">
            <a:avLst/>
          </a:prstGeom>
          <a:noFill/>
        </p:spPr>
      </p:pic>
      <p:pic>
        <p:nvPicPr>
          <p:cNvPr id="6" name="Picture 4" descr="https://sicert.it/wp-content/uploads/2018/10/dichiarazione-e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2644" y="1116335"/>
            <a:ext cx="4752000" cy="5346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7580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107" y="396255"/>
            <a:ext cx="7688041" cy="664797"/>
          </a:xfrm>
        </p:spPr>
        <p:txBody>
          <a:bodyPr/>
          <a:lstStyle/>
          <a:p>
            <a:r>
              <a:rPr lang="ru-RU" sz="2400" dirty="0"/>
              <a:t>2.3.  Анализ материально-технической  базы торгового предприятия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988982" y="1923243"/>
            <a:ext cx="8424000" cy="5292000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ИП Шалимова В. О. работает на торговой Интернет- платформе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Ozon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состоит из разного типа узлов, которые выполняют разные функции. Основное деление — по моделям работы. </a:t>
            </a:r>
          </a:p>
          <a:p>
            <a:pPr algn="ctr" fontAlgn="base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Принцип работы — FBO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fulfillment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Ozon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то есть продавец делегирует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Ozon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всю работу по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фулфилменту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 fontAlgn="base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Склады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фулфилменты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 — места хранения товаров от FBO-магазинов, бывают центральные и региональные.</a:t>
            </a:r>
          </a:p>
          <a:p>
            <a:pPr lvl="0" algn="ctr" fontAlgn="base"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Мини-фулфилменты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— склад хранения для FBO, который работает внутри домашнего региона. Расположены в Красноярске и Калининграде.</a:t>
            </a:r>
          </a:p>
          <a:p>
            <a:pPr lvl="0" algn="ctr" fontAlgn="base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Распределительные центры — промежуточный узел между продавцом FBO и складом хранения. </a:t>
            </a:r>
          </a:p>
          <a:p>
            <a:pPr lvl="0" algn="ctr" fontAlgn="base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Там принимают товары со стабильным высоким спросом. </a:t>
            </a:r>
          </a:p>
          <a:p>
            <a:pPr lvl="0" algn="ctr" fontAlgn="base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Затем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Ozon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сам их распределяет по складам с учетом статистики продаж.</a:t>
            </a:r>
          </a:p>
          <a:p>
            <a:pPr lvl="0" algn="ctr" fontAlgn="base"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Дарксторы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— склады для товаров с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экспресс-доставкой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/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561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4" y="468263"/>
            <a:ext cx="9687193" cy="332399"/>
          </a:xfrm>
        </p:spPr>
        <p:txBody>
          <a:bodyPr/>
          <a:lstStyle/>
          <a:p>
            <a:r>
              <a:rPr lang="ru-RU" sz="2400" dirty="0"/>
              <a:t>Содержание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532674" y="1908423"/>
            <a:ext cx="9683103" cy="48965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организационная характеристика предприятия сферы (розничной/ оптовой) торговли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-аналитическая часть. Сбор информации об объекте практики и анализ содержания источников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Участие в установлении контактов с поставщиками и деловыми партнерами и в организации договорной работы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 Анализ системы подготовки  организации к добровольной сертификации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2.3. Анализ материально-технической базы  торгового предприятия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2.4. Анализ приемки товаров по количеству и качеству и ее документального оформления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2.5.  Анализ влияния факторов внешней и внутренней среды торгового предприятия  на возникновение коммерческих рисков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Проектно-экспериментальная часть.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Экспериментально-практическая работа. Приобретение необходимых умений и практического опыта работы по специальности в рамках освоения вида деятельности ВД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Организация и управление торгово-сбытовой деятельностью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Анализ и оценка торгово-технологических операций по организации хранения товарных запасов, подготовке товаров к продаже, их выкладке и реализации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 Характеристика основных и дополнительных услуг, оказываемых в  торговом предприятии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  Оценка  складских операций, принципов и условий размещения и хранения товарных запасов на складе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3.4. Эксплуатация торгово-технологического оборудования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3.5. Анализ статистических величин в коммерческой деятельности на основе использования  основных методов и приемов статистики для решения практических задач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pPr marL="0" indent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C52F14-32C5-4804-973F-5DCC6D62A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86" y="190155"/>
            <a:ext cx="7971428" cy="7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68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107" y="396255"/>
            <a:ext cx="7688041" cy="664797"/>
          </a:xfrm>
        </p:spPr>
        <p:txBody>
          <a:bodyPr/>
          <a:lstStyle/>
          <a:p>
            <a:r>
              <a:rPr lang="ru-RU" sz="2400" dirty="0"/>
              <a:t>2.3.  Анализ материально-технической  базы торгового предприятия</a:t>
            </a:r>
          </a:p>
        </p:txBody>
      </p:sp>
      <p:pic>
        <p:nvPicPr>
          <p:cNvPr id="5" name="Рисунок 4" descr="https://souz-market.ru/wp-content/uploads/2/c/f/2cf72567d60b55f03ed19fed5e59f0a1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106" y="1637491"/>
            <a:ext cx="8856000" cy="47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3561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6774509"/>
            <a:ext cx="9687193" cy="249299"/>
          </a:xfrm>
        </p:spPr>
        <p:txBody>
          <a:bodyPr/>
          <a:lstStyle/>
          <a:p>
            <a:pPr algn="ctr"/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7. Планировка </a:t>
            </a:r>
            <a:r>
              <a:rPr sz="1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 Шалимова В. О. </a:t>
            </a:r>
            <a:endPara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img-lib.wm-help.net/3061515169/i_14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00" y="1923243"/>
            <a:ext cx="6962775" cy="4219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0755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63" y="396255"/>
            <a:ext cx="8208911" cy="997196"/>
          </a:xfrm>
        </p:spPr>
        <p:txBody>
          <a:bodyPr/>
          <a:lstStyle/>
          <a:p>
            <a:r>
              <a:rPr lang="ru-RU" sz="2400" dirty="0"/>
              <a:t>2.4. Анализ приемки товаров по количеству и качеству и ее документального оформления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78148" y="1908423"/>
            <a:ext cx="9824904" cy="4932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Планирование закупок и снабжение ИП Шалимова В. О. можно условно разделить на два процесса: текущее планирование и оперативное. </a:t>
            </a:r>
          </a:p>
          <a:p>
            <a:pPr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Текущее планирование ИП Шалимова В. О. включает в себя определение потребностей потребителей на планируемый квартал текущего года исходя из имеющейся информации за прошедшие периоды. </a:t>
            </a:r>
          </a:p>
          <a:p>
            <a:pPr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Данный размер партии продукции впоследствии должен будет удовлетворить спрос потребителей в планируемом квартале.</a:t>
            </a:r>
          </a:p>
          <a:p>
            <a:pPr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Организация процесса закупок ИП Шалимова В. О. имеет определенные этапы:</a:t>
            </a:r>
          </a:p>
          <a:p>
            <a:pPr marL="457200" indent="-45720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1. Определение потребности в материальных ресурсах. </a:t>
            </a:r>
          </a:p>
          <a:p>
            <a:pPr marL="457200" indent="-457200"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2.Определение  нужных характеристик и количества  товаров и услуг.</a:t>
            </a:r>
          </a:p>
          <a:p>
            <a:pPr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3. Анализ  и определение возможных источников  снабжения.</a:t>
            </a:r>
          </a:p>
          <a:p>
            <a:pPr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4. Определение  цены и условий закупок.</a:t>
            </a:r>
          </a:p>
          <a:p>
            <a:pPr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5. Подготовка  и размещение заказа на закупку.</a:t>
            </a:r>
          </a:p>
          <a:p>
            <a:pPr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6. Контроль выполнения заказа и/или экспедирование.</a:t>
            </a:r>
          </a:p>
          <a:p>
            <a:pPr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7. Получение  и проверка товаров.</a:t>
            </a:r>
          </a:p>
          <a:p>
            <a:pPr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8. Обработка  счета и оплата.</a:t>
            </a:r>
          </a:p>
          <a:p>
            <a:pPr algn="ct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9. Учет  поступлений материальных ресурсов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312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512817"/>
            <a:ext cx="8630451" cy="664797"/>
          </a:xfrm>
        </p:spPr>
        <p:txBody>
          <a:bodyPr/>
          <a:lstStyle/>
          <a:p>
            <a:r>
              <a:rPr lang="ru-RU" sz="2400" dirty="0"/>
              <a:t>Отобразить правила и порядок приемки товаров в торговом предприятии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2673" y="6774509"/>
            <a:ext cx="9687193" cy="2492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00" b="1" kern="120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8. Правила и порядок приемки </a:t>
            </a:r>
            <a:r>
              <a:rPr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</a:t>
            </a:r>
            <a:r>
              <a:rPr sz="180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 Шалимова В. О. </a:t>
            </a:r>
            <a:endPara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bibliotekar.ru/torgovoe-delo/84.files/image00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00" y="1780367"/>
            <a:ext cx="7200000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178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822" y="468263"/>
            <a:ext cx="9687193" cy="332399"/>
          </a:xfrm>
        </p:spPr>
        <p:txBody>
          <a:bodyPr/>
          <a:lstStyle/>
          <a:p>
            <a:r>
              <a:rPr lang="ru-RU" sz="2400" dirty="0"/>
              <a:t>Порядок приемки товаров </a:t>
            </a:r>
            <a:r>
              <a:rPr sz="2400">
                <a:cs typeface="Times New Roman" pitchFamily="18" charset="0"/>
              </a:rPr>
              <a:t>ИП Шалимова В. О. </a:t>
            </a:r>
            <a:endParaRPr lang="ru-RU" sz="2400" dirty="0"/>
          </a:p>
        </p:txBody>
      </p:sp>
      <p:pic>
        <p:nvPicPr>
          <p:cNvPr id="28674" name="Picture 2" descr="http://static-sl.insales.ru/files/1/4279/14356663/original/1_ff279a5ce2cffbe5f89622ea33470c7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0420" y="1708929"/>
            <a:ext cx="7620000" cy="4876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385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41822" y="468263"/>
            <a:ext cx="9687193" cy="332399"/>
          </a:xfrm>
        </p:spPr>
        <p:txBody>
          <a:bodyPr/>
          <a:lstStyle/>
          <a:p>
            <a:r>
              <a:rPr lang="ru-RU" sz="2400" dirty="0"/>
              <a:t>АВС-анализ</a:t>
            </a:r>
          </a:p>
        </p:txBody>
      </p:sp>
      <p:pic>
        <p:nvPicPr>
          <p:cNvPr id="5" name="Picture 2" descr="https://sun9-32.userapi.com/c627128/v627128528/291c3/QGOdfXFJ9ZA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34132" y="1836415"/>
            <a:ext cx="10368000" cy="45082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6081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156" y="252239"/>
            <a:ext cx="9687193" cy="997196"/>
          </a:xfrm>
        </p:spPr>
        <p:txBody>
          <a:bodyPr/>
          <a:lstStyle/>
          <a:p>
            <a:r>
              <a:rPr lang="ru-RU" sz="2400" dirty="0"/>
              <a:t>Краткая характеристика товарного ассортимента, реализуемого в торговом предприятии (магазине)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74292" y="6566004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Рисунок 9. Пример оформления АВС-анализа товарного ассортимента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ИП Шалимова В. О.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pic>
        <p:nvPicPr>
          <p:cNvPr id="5" name="Picture 2" descr="https://itexts.net/files/online_html/144738/i_1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2056" y="1637491"/>
            <a:ext cx="5652000" cy="48663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3721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091" y="396255"/>
            <a:ext cx="9687193" cy="664797"/>
          </a:xfrm>
        </p:spPr>
        <p:txBody>
          <a:bodyPr/>
          <a:lstStyle/>
          <a:p>
            <a:r>
              <a:rPr lang="ru-RU" sz="2400" dirty="0"/>
              <a:t>2.5. Оценка влияния  факторов внешней и внутренней среды на возникновение коммерческих рисков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74292" y="6566004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Рисунок 10.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факторов внешней и внутренней среды на возникновение коммерческих связей ИП Шалимова В. О. </a:t>
            </a:r>
            <a:endParaRPr lang="ru-RU" sz="1600" dirty="0"/>
          </a:p>
        </p:txBody>
      </p:sp>
      <p:pic>
        <p:nvPicPr>
          <p:cNvPr id="7" name="Picture 2" descr="https://marklog.ru/wp-content/uploads/2020/11/%D0%A0%D0%B8%D1%811-SWOT-%D0%B0%D0%BD%D0%B0%D0%BB%D0%B8%D0%B7-%D0%B2%D0%BD%D1%83%D1%82%D1%80%D0%B5%D0%BD%D0%BD%D0%B5%D0%B9-768x562.jpg?v=1604748927"/>
          <p:cNvPicPr>
            <a:picLocks noChangeAspect="1" noChangeArrowheads="1"/>
          </p:cNvPicPr>
          <p:nvPr/>
        </p:nvPicPr>
        <p:blipFill>
          <a:blip r:embed="rId2" cstate="print"/>
          <a:srcRect r="946" b="10214"/>
          <a:stretch>
            <a:fillRect/>
          </a:stretch>
        </p:blipFill>
        <p:spPr bwMode="auto">
          <a:xfrm>
            <a:off x="1560486" y="1780367"/>
            <a:ext cx="7246018" cy="4806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3001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091" y="396255"/>
            <a:ext cx="9687193" cy="664797"/>
          </a:xfrm>
        </p:spPr>
        <p:txBody>
          <a:bodyPr/>
          <a:lstStyle/>
          <a:p>
            <a:r>
              <a:rPr lang="ru-RU" sz="2400" dirty="0"/>
              <a:t>2.5. Оценка влияния  факторов внешней и внутренней среды на возникновение коммерческих рисков</a:t>
            </a:r>
          </a:p>
        </p:txBody>
      </p:sp>
      <p:graphicFrame>
        <p:nvGraphicFramePr>
          <p:cNvPr id="5" name="Объект 5">
            <a:extLst>
              <a:ext uri="{FF2B5EF4-FFF2-40B4-BE49-F238E27FC236}">
                <a16:creationId xmlns:a16="http://schemas.microsoft.com/office/drawing/2014/main" id="{52E7200D-DFC0-B348-A73A-A8CDE72E4D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905755"/>
              </p:ext>
            </p:extLst>
          </p:nvPr>
        </p:nvGraphicFramePr>
        <p:xfrm>
          <a:off x="0" y="1351739"/>
          <a:ext cx="10478902" cy="60552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19142">
                  <a:extLst>
                    <a:ext uri="{9D8B030D-6E8A-4147-A177-3AD203B41FA5}">
                      <a16:colId xmlns:a16="http://schemas.microsoft.com/office/drawing/2014/main" val="3906817594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3454478955"/>
                    </a:ext>
                  </a:extLst>
                </a:gridCol>
                <a:gridCol w="3919400">
                  <a:extLst>
                    <a:ext uri="{9D8B030D-6E8A-4147-A177-3AD203B41FA5}">
                      <a16:colId xmlns:a16="http://schemas.microsoft.com/office/drawing/2014/main" val="3066006984"/>
                    </a:ext>
                  </a:extLst>
                </a:gridCol>
              </a:tblGrid>
              <a:tr h="1879282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85" marR="38485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Возможности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Изменение трендов, что приводит к необходимости приобретения новых видов продукции электротоваров.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85" marR="38485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Угрозы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Снижение спроса.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Появление новых конкурентов с более низкими ценами. 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Неудовлетворенность качеством обслуживания.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Изменение государственной экономической политики.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85" marR="38485" marT="0" marB="0"/>
                </a:tc>
                <a:extLst>
                  <a:ext uri="{0D108BD9-81ED-4DB2-BD59-A6C34878D82A}">
                    <a16:rowId xmlns:a16="http://schemas.microsoft.com/office/drawing/2014/main" val="4121415616"/>
                  </a:ext>
                </a:extLst>
              </a:tr>
              <a:tr h="1777911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Сильные стороны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Предприятие ликвидное, финансово-стабильное.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Разнообразный ассортимент.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Индивидуальный подход к клиенту.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85" marR="38485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СИВ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Проведение маркетингового исследования рынка электротоваров. 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Увеличение прибыли и объема продаж. 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Открытие новых магазинов.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85" marR="38485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СИУ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Повысить конкурентоспособность за счет введения гибких цен. 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Поиск новых рынков.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Повышение квалификации продавцов.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Привлечение Интернет-ресурсов.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85" marR="38485" marT="0" marB="0"/>
                </a:tc>
                <a:extLst>
                  <a:ext uri="{0D108BD9-81ED-4DB2-BD59-A6C34878D82A}">
                    <a16:rowId xmlns:a16="http://schemas.microsoft.com/office/drawing/2014/main" val="3904129452"/>
                  </a:ext>
                </a:extLst>
              </a:tr>
              <a:tr h="2326575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Слабые стороны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Низкие расходы на продвижение товара и на рекламу.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Отсутствие автоматизированной системы управления продажами.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Отсутствие кредитования клиентов.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85" marR="38485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СЛВ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Проведение крупной рекламной кампании 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Подбор квалифицированного персонала.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Улучшение качества обслуживания. 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Проведение рекламных акций.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85" marR="38485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Налаживание функций маркетинга. 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Повышение конкурентоспособности магазина за счет сегментирования рынка</a:t>
                      </a:r>
                    </a:p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Использование стратегии дифференцированного маркетинга.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8485" marR="38485" marT="0" marB="0"/>
                </a:tc>
                <a:extLst>
                  <a:ext uri="{0D108BD9-81ED-4DB2-BD59-A6C34878D82A}">
                    <a16:rowId xmlns:a16="http://schemas.microsoft.com/office/drawing/2014/main" val="927803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001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818" y="252239"/>
            <a:ext cx="9687193" cy="664797"/>
          </a:xfrm>
        </p:spPr>
        <p:txBody>
          <a:bodyPr/>
          <a:lstStyle/>
          <a:p>
            <a:r>
              <a:rPr lang="ru-RU" sz="2400" dirty="0"/>
              <a:t>Влияние факторов внешней среды на деятельность торгового предприятия</a:t>
            </a:r>
            <a:r>
              <a:rPr sz="2400">
                <a:cs typeface="Times New Roman" pitchFamily="18" charset="0"/>
              </a:rPr>
              <a:t> ИП Шалимова В. О.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74292" y="6566004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Рисунок 11. Анализа влияния факторов внешней среды на деятельность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ИП Шалимова В. О. </a:t>
            </a:r>
            <a:endParaRPr lang="ru-RU" sz="1600" dirty="0"/>
          </a:p>
        </p:txBody>
      </p:sp>
      <p:pic>
        <p:nvPicPr>
          <p:cNvPr id="6" name="Рисунок 5" descr="https://s0.slide-share.ru/s_slide/b5ae3421afce07926245d5a13a658926/ec4e7d8e-8b13-4997-ae0b-76d26ad6481c.jpeg"/>
          <p:cNvPicPr/>
          <p:nvPr/>
        </p:nvPicPr>
        <p:blipFill>
          <a:blip r:embed="rId2"/>
          <a:srcRect l="3892" t="19186" r="3165" b="2519"/>
          <a:stretch>
            <a:fillRect/>
          </a:stretch>
        </p:blipFill>
        <p:spPr bwMode="auto">
          <a:xfrm>
            <a:off x="988982" y="1708929"/>
            <a:ext cx="8208000" cy="49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011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9AA99-22D7-45B3-8069-6E1FEDD9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28" y="180231"/>
            <a:ext cx="9217024" cy="1329595"/>
          </a:xfrm>
        </p:spPr>
        <p:txBody>
          <a:bodyPr/>
          <a:lstStyle/>
          <a:p>
            <a:pPr lvl="0"/>
            <a:r>
              <a:rPr lang="ru-RU" sz="2400" dirty="0"/>
              <a:t>ЛИЧНАЯ КАРТОЧКА ИНСТРУКТАЖА </a:t>
            </a:r>
            <a:br>
              <a:rPr lang="ru-RU" sz="2400" dirty="0"/>
            </a:br>
            <a:r>
              <a:rPr lang="ru-RU" sz="2400" dirty="0"/>
              <a:t>ПО БЕЗОПАСНЫМ МЕТОДАМ РАБОТЫ, ПРОМСАНИТАРИИ И ПРОТИВОПОЖАРНОЙ БЕЗОПАСНОСТИ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4132" y="1980431"/>
            <a:ext cx="10081120" cy="698652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                             I. Вводный инструктаж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Провел инженер по охране труда и технике </a:t>
            </a:r>
          </a:p>
          <a:p>
            <a:pPr algn="just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безопасности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______________________________________________</a:t>
            </a:r>
          </a:p>
          <a:p>
            <a:r>
              <a:rPr lang="ru-RU" sz="1600" baseline="30000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(Ф.И.О.)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Подпись ___________ Дата ______________20____г.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Инструктаж получил (а) и усвоил (а)</a:t>
            </a: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______________________________________________</a:t>
            </a:r>
          </a:p>
          <a:p>
            <a:r>
              <a:rPr lang="ru-RU" sz="1600" baseline="30000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(Ф.И.О.)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Подпись ___________ Дата ______________20____г.</a:t>
            </a: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               II. Первичный инструктаж на рабочем месте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Переведен на ______________________________________________      </a:t>
            </a: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</a:t>
            </a:r>
            <a:r>
              <a:rPr lang="ru-RU" sz="1600" baseline="30000" dirty="0">
                <a:solidFill>
                  <a:schemeClr val="accent6">
                    <a:lumMod val="50000"/>
                  </a:schemeClr>
                </a:solidFill>
              </a:rPr>
              <a:t>(наименование участка, отдела и т.д.)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А. Инструктаж провел (а) </a:t>
            </a: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______________________________________________</a:t>
            </a:r>
          </a:p>
          <a:p>
            <a:pPr marL="182563"/>
            <a:r>
              <a:rPr lang="ru-RU" sz="1600" baseline="30000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       (Ф.И.О.)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Подпись ___________ Дата ______________ 20 ___ г.</a:t>
            </a: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Б. Инструктаж получил (а) и усвоил (а) </a:t>
            </a: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______________________________________________</a:t>
            </a:r>
          </a:p>
          <a:p>
            <a:pPr marL="182563"/>
            <a:r>
              <a:rPr lang="ru-RU" sz="1600" baseline="30000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               (Ф.И.О.)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182563"/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Подпись ___________ Дата ______________ 20 ___ г.</a:t>
            </a:r>
          </a:p>
          <a:p>
            <a:pPr marR="53975" indent="291465" algn="just"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C52F14-32C5-4804-973F-5DCC6D62A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86" y="190155"/>
            <a:ext cx="7971428" cy="7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90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818" y="252239"/>
            <a:ext cx="9687193" cy="664797"/>
          </a:xfrm>
        </p:spPr>
        <p:txBody>
          <a:bodyPr/>
          <a:lstStyle/>
          <a:p>
            <a:r>
              <a:rPr lang="ru-RU" sz="2400" dirty="0"/>
              <a:t>Влияние факторов внешней среды на деятельность торгового предприятия</a:t>
            </a:r>
            <a:r>
              <a:rPr sz="2400">
                <a:cs typeface="Times New Roman" pitchFamily="18" charset="0"/>
              </a:rPr>
              <a:t> ИП Шалимова В. О. </a:t>
            </a:r>
            <a:endParaRPr lang="ru-RU" sz="2400" dirty="0"/>
          </a:p>
        </p:txBody>
      </p:sp>
      <p:graphicFrame>
        <p:nvGraphicFramePr>
          <p:cNvPr id="8" name="Объект 5">
            <a:extLst>
              <a:ext uri="{FF2B5EF4-FFF2-40B4-BE49-F238E27FC236}">
                <a16:creationId xmlns:a16="http://schemas.microsoft.com/office/drawing/2014/main" id="{256C8216-7F27-0747-9681-AACC0B393B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51914"/>
              </p:ext>
            </p:extLst>
          </p:nvPr>
        </p:nvGraphicFramePr>
        <p:xfrm>
          <a:off x="346040" y="1994681"/>
          <a:ext cx="9715569" cy="4182609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2269006">
                  <a:extLst>
                    <a:ext uri="{9D8B030D-6E8A-4147-A177-3AD203B41FA5}">
                      <a16:colId xmlns:a16="http://schemas.microsoft.com/office/drawing/2014/main" val="2567923187"/>
                    </a:ext>
                  </a:extLst>
                </a:gridCol>
                <a:gridCol w="1201788">
                  <a:extLst>
                    <a:ext uri="{9D8B030D-6E8A-4147-A177-3AD203B41FA5}">
                      <a16:colId xmlns:a16="http://schemas.microsoft.com/office/drawing/2014/main" val="2437283821"/>
                    </a:ext>
                  </a:extLst>
                </a:gridCol>
                <a:gridCol w="660360">
                  <a:extLst>
                    <a:ext uri="{9D8B030D-6E8A-4147-A177-3AD203B41FA5}">
                      <a16:colId xmlns:a16="http://schemas.microsoft.com/office/drawing/2014/main" val="1967316268"/>
                    </a:ext>
                  </a:extLst>
                </a:gridCol>
                <a:gridCol w="660360">
                  <a:extLst>
                    <a:ext uri="{9D8B030D-6E8A-4147-A177-3AD203B41FA5}">
                      <a16:colId xmlns:a16="http://schemas.microsoft.com/office/drawing/2014/main" val="3725740206"/>
                    </a:ext>
                  </a:extLst>
                </a:gridCol>
                <a:gridCol w="661471">
                  <a:extLst>
                    <a:ext uri="{9D8B030D-6E8A-4147-A177-3AD203B41FA5}">
                      <a16:colId xmlns:a16="http://schemas.microsoft.com/office/drawing/2014/main" val="293149588"/>
                    </a:ext>
                  </a:extLst>
                </a:gridCol>
                <a:gridCol w="660360">
                  <a:extLst>
                    <a:ext uri="{9D8B030D-6E8A-4147-A177-3AD203B41FA5}">
                      <a16:colId xmlns:a16="http://schemas.microsoft.com/office/drawing/2014/main" val="856374741"/>
                    </a:ext>
                  </a:extLst>
                </a:gridCol>
                <a:gridCol w="661471">
                  <a:extLst>
                    <a:ext uri="{9D8B030D-6E8A-4147-A177-3AD203B41FA5}">
                      <a16:colId xmlns:a16="http://schemas.microsoft.com/office/drawing/2014/main" val="3337241611"/>
                    </a:ext>
                  </a:extLst>
                </a:gridCol>
                <a:gridCol w="1297679">
                  <a:extLst>
                    <a:ext uri="{9D8B030D-6E8A-4147-A177-3AD203B41FA5}">
                      <a16:colId xmlns:a16="http://schemas.microsoft.com/office/drawing/2014/main" val="304840867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1946503652"/>
                    </a:ext>
                  </a:extLst>
                </a:gridCol>
              </a:tblGrid>
              <a:tr h="240643"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фактора 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важности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 gridSpan="5"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Экспертная оценка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оценка 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 rowSpan="2"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с поправкой на вес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extLst>
                  <a:ext uri="{0D108BD9-81ED-4DB2-BD59-A6C34878D82A}">
                    <a16:rowId xmlns:a16="http://schemas.microsoft.com/office/drawing/2014/main" val="3417002372"/>
                  </a:ext>
                </a:extLst>
              </a:tr>
              <a:tr h="236194"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597797"/>
                  </a:ext>
                </a:extLst>
              </a:tr>
              <a:tr h="240643"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ПОЛИТИКО-ПРАВОВАЯ СРЕДА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extLst>
                  <a:ext uri="{0D108BD9-81ED-4DB2-BD59-A6C34878D82A}">
                    <a16:rowId xmlns:a16="http://schemas.microsoft.com/office/drawing/2014/main" val="1784255229"/>
                  </a:ext>
                </a:extLst>
              </a:tr>
              <a:tr h="240643"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Политическая нестабильность  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extLst>
                  <a:ext uri="{0D108BD9-81ED-4DB2-BD59-A6C34878D82A}">
                    <a16:rowId xmlns:a16="http://schemas.microsoft.com/office/drawing/2014/main" val="887526577"/>
                  </a:ext>
                </a:extLst>
              </a:tr>
              <a:tr h="240643"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ЭКОНОМИЧЕСКАЯ СРЕДА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extLst>
                  <a:ext uri="{0D108BD9-81ED-4DB2-BD59-A6C34878D82A}">
                    <a16:rowId xmlns:a16="http://schemas.microsoft.com/office/drawing/2014/main" val="3370263872"/>
                  </a:ext>
                </a:extLst>
              </a:tr>
              <a:tr h="360965"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Экономический кризис в связи с пандемией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extLst>
                  <a:ext uri="{0D108BD9-81ED-4DB2-BD59-A6C34878D82A}">
                    <a16:rowId xmlns:a16="http://schemas.microsoft.com/office/drawing/2014/main" val="1706338665"/>
                  </a:ext>
                </a:extLst>
              </a:tr>
              <a:tr h="120322"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Рост инфляции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extLst>
                  <a:ext uri="{0D108BD9-81ED-4DB2-BD59-A6C34878D82A}">
                    <a16:rowId xmlns:a16="http://schemas.microsoft.com/office/drawing/2014/main" val="3166251379"/>
                  </a:ext>
                </a:extLst>
              </a:tr>
              <a:tr h="120322"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Безработица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extLst>
                  <a:ext uri="{0D108BD9-81ED-4DB2-BD59-A6C34878D82A}">
                    <a16:rowId xmlns:a16="http://schemas.microsoft.com/office/drawing/2014/main" val="3546471177"/>
                  </a:ext>
                </a:extLst>
              </a:tr>
              <a:tr h="360965"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НАУЧНО-ТЕХНИЧЕСКАЯ СРЕДА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extLst>
                  <a:ext uri="{0D108BD9-81ED-4DB2-BD59-A6C34878D82A}">
                    <a16:rowId xmlns:a16="http://schemas.microsoft.com/office/drawing/2014/main" val="3267829281"/>
                  </a:ext>
                </a:extLst>
              </a:tr>
              <a:tr h="240643"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 -технологии и интернет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extLst>
                  <a:ext uri="{0D108BD9-81ED-4DB2-BD59-A6C34878D82A}">
                    <a16:rowId xmlns:a16="http://schemas.microsoft.com/office/drawing/2014/main" val="552739932"/>
                  </a:ext>
                </a:extLst>
              </a:tr>
              <a:tr h="360965"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Инновации в производстве электротоваров 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extLst>
                  <a:ext uri="{0D108BD9-81ED-4DB2-BD59-A6C34878D82A}">
                    <a16:rowId xmlns:a16="http://schemas.microsoft.com/office/drawing/2014/main" val="1258508331"/>
                  </a:ext>
                </a:extLst>
              </a:tr>
              <a:tr h="120322"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СОЦИАЛЬНЫЕ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extLst>
                  <a:ext uri="{0D108BD9-81ED-4DB2-BD59-A6C34878D82A}">
                    <a16:rowId xmlns:a16="http://schemas.microsoft.com/office/drawing/2014/main" val="881421918"/>
                  </a:ext>
                </a:extLst>
              </a:tr>
              <a:tr h="240643"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Демографическая ситуация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extLst>
                  <a:ext uri="{0D108BD9-81ED-4DB2-BD59-A6C34878D82A}">
                    <a16:rowId xmlns:a16="http://schemas.microsoft.com/office/drawing/2014/main" val="1568800411"/>
                  </a:ext>
                </a:extLst>
              </a:tr>
              <a:tr h="240643"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Режим самоизоляции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extLst>
                  <a:ext uri="{0D108BD9-81ED-4DB2-BD59-A6C34878D82A}">
                    <a16:rowId xmlns:a16="http://schemas.microsoft.com/office/drawing/2014/main" val="2591686673"/>
                  </a:ext>
                </a:extLst>
              </a:tr>
              <a:tr h="120322"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жизни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extLst>
                  <a:ext uri="{0D108BD9-81ED-4DB2-BD59-A6C34878D82A}">
                    <a16:rowId xmlns:a16="http://schemas.microsoft.com/office/drawing/2014/main" val="2391202782"/>
                  </a:ext>
                </a:extLst>
              </a:tr>
              <a:tr h="120322"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итог 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11698" marR="11698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33,4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tc>
                  <a:txBody>
                    <a:bodyPr/>
                    <a:lstStyle/>
                    <a:p>
                      <a:pPr marL="46355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27,6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45121" marR="45121" marT="0" marB="0" anchor="ctr"/>
                </a:tc>
                <a:extLst>
                  <a:ext uri="{0D108BD9-81ED-4DB2-BD59-A6C34878D82A}">
                    <a16:rowId xmlns:a16="http://schemas.microsoft.com/office/drawing/2014/main" val="886169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117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512817"/>
            <a:ext cx="9687193" cy="664797"/>
          </a:xfrm>
        </p:spPr>
        <p:txBody>
          <a:bodyPr/>
          <a:lstStyle/>
          <a:p>
            <a:pPr marL="0" indent="0"/>
            <a:r>
              <a:rPr lang="en-US" sz="2400" dirty="0"/>
              <a:t>III. </a:t>
            </a:r>
            <a:r>
              <a:rPr lang="ru-RU" sz="2400" dirty="0"/>
              <a:t>Проектно-экспериментальная часть.</a:t>
            </a:r>
            <a:br>
              <a:rPr lang="ru-RU" sz="2400" dirty="0"/>
            </a:br>
            <a:r>
              <a:rPr lang="ru-RU" sz="2400" dirty="0"/>
              <a:t>Экспериментально-практическая работа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040" y="1780367"/>
            <a:ext cx="9792000" cy="972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200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3.1. Анализ и оценка торгово-технологических операций по организации хранения товарных запасов, подготовке товаров к продаже, их выкладке и реализации</a:t>
            </a:r>
          </a:p>
          <a:p>
            <a:pPr marL="0" indent="0" algn="just">
              <a:buNone/>
            </a:pP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2423309"/>
            <a:ext cx="10440000" cy="4356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just" defTabSz="782292" rtl="0" eaLnBrk="1" fontAlgn="auto" latinLnBrk="0" hangingPunct="1">
              <a:lnSpc>
                <a:spcPct val="90000"/>
              </a:lnSpc>
              <a:spcBef>
                <a:spcPts val="8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E60000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  <a:p>
            <a:pPr marL="195573" indent="-195573" algn="ctr" defTabSz="782292" fontAlgn="base">
              <a:lnSpc>
                <a:spcPct val="90000"/>
              </a:lnSpc>
              <a:spcBef>
                <a:spcPts val="856"/>
              </a:spcBef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Товарные запасы, которые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формируются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 ИП Шалимова В. О.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 своему назначению разделяются на текущего хранения и сезонного хранения. 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сновной массой всех запасов предприятия торговли являются товарные запасы первой позиции. </a:t>
            </a:r>
          </a:p>
          <a:p>
            <a:pPr marL="195573" lvl="0" indent="-195573" algn="ctr" defTabSz="782292" fontAlgn="base">
              <a:lnSpc>
                <a:spcPct val="90000"/>
              </a:lnSpc>
              <a:spcBef>
                <a:spcPts val="856"/>
              </a:spcBef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Они необходимы для налаживания процесса бесперебойной реализации товаров в данном периоде времени. Их следует постоянно пополнять, не допуская «провалов» - отсутствия тех или иных товаров в продаже. Что касается товарных запасов второй позиции  и третьей, то поря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док их формирования определяется, в первую очередь, по тем товарам, у которых имеет место существенный разрыв во времени от их производства до их потребления. </a:t>
            </a:r>
          </a:p>
          <a:p>
            <a:pPr marL="195573" marR="0" lvl="0" indent="-195573" algn="ctr" defTabSz="782292" rtl="0" eaLnBrk="1" fontAlgn="base" latinLnBrk="0" hangingPunct="1">
              <a:lnSpc>
                <a:spcPct val="90000"/>
              </a:lnSpc>
              <a:spcBef>
                <a:spcPts val="856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Комплекс общих операций предварительной подготовки товаров к продаже включает распаковку товаров, их облагороженным (предоставление товарам товарного вида), сортировка, проверка цен и маркировке товаров (заполнение ярлыков и ценников,  и т.д.), комплектование подарочных наборов и подготовку товаров к подаче на рабочее место.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95573" marR="0" lvl="0" indent="-195573" algn="ctr" defTabSz="782292" rtl="0" eaLnBrk="1" fontAlgn="base" latinLnBrk="0" hangingPunct="1">
              <a:lnSpc>
                <a:spcPct val="90000"/>
              </a:lnSpc>
              <a:spcBef>
                <a:spcPts val="856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Акцентировать внимание на нем можно посредством выкладки большого количества одинаковой продукции в виде горки или пирамиды. </a:t>
            </a:r>
          </a:p>
          <a:p>
            <a:pPr marL="195573" marR="0" lvl="0" indent="-195573" algn="ctr" defTabSz="782292" rtl="0" eaLnBrk="1" fontAlgn="base" latinLnBrk="0" hangingPunct="1">
              <a:lnSpc>
                <a:spcPct val="90000"/>
              </a:lnSpc>
              <a:spcBef>
                <a:spcPts val="856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Вторым инструментом для выделения является цвет упаковки или мини-вывесок. </a:t>
            </a:r>
          </a:p>
          <a:p>
            <a:pPr marL="195573" marR="0" lvl="0" indent="-195573" algn="ctr" defTabSz="782292" rtl="0" eaLnBrk="1" fontAlgn="base" latinLnBrk="0" hangingPunct="1">
              <a:lnSpc>
                <a:spcPct val="90000"/>
              </a:lnSpc>
              <a:spcBef>
                <a:spcPts val="856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Лучше всего подходят красные тона и оттенки.</a:t>
            </a:r>
          </a:p>
          <a:p>
            <a:pPr marL="195573" marR="0" lvl="0" indent="-195573" algn="l" defTabSz="782292" rtl="0" eaLnBrk="1" fontAlgn="base" latinLnBrk="0" hangingPunct="1">
              <a:lnSpc>
                <a:spcPct val="90000"/>
              </a:lnSpc>
              <a:spcBef>
                <a:spcPts val="8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95573" marR="0" lvl="0" indent="-195573" algn="l" defTabSz="782292" rtl="0" eaLnBrk="1" fontAlgn="base" latinLnBrk="0" hangingPunct="1">
              <a:lnSpc>
                <a:spcPct val="90000"/>
              </a:lnSpc>
              <a:spcBef>
                <a:spcPts val="8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95573" marR="0" lvl="0" indent="-195573" algn="l" defTabSz="782292" rtl="0" eaLnBrk="1" fontAlgn="base" latinLnBrk="0" hangingPunct="1">
              <a:lnSpc>
                <a:spcPct val="90000"/>
              </a:lnSpc>
              <a:spcBef>
                <a:spcPts val="8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95573" marR="0" lvl="0" indent="-195573" algn="l" defTabSz="782292" rtl="0" eaLnBrk="1" fontAlgn="base" latinLnBrk="0" hangingPunct="1">
              <a:lnSpc>
                <a:spcPct val="90000"/>
              </a:lnSpc>
              <a:spcBef>
                <a:spcPts val="8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782292" rtl="0" eaLnBrk="1" fontAlgn="auto" latinLnBrk="0" hangingPunct="1">
              <a:lnSpc>
                <a:spcPct val="90000"/>
              </a:lnSpc>
              <a:spcBef>
                <a:spcPts val="8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782292" rtl="0" eaLnBrk="1" fontAlgn="auto" latinLnBrk="0" hangingPunct="1">
              <a:lnSpc>
                <a:spcPct val="90000"/>
              </a:lnSpc>
              <a:spcBef>
                <a:spcPts val="8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782292" rtl="0" eaLnBrk="1" fontAlgn="auto" latinLnBrk="0" hangingPunct="1">
              <a:lnSpc>
                <a:spcPct val="90000"/>
              </a:lnSpc>
              <a:spcBef>
                <a:spcPts val="8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95573" marR="0" lvl="0" indent="-195573" algn="l" defTabSz="782292" rtl="0" eaLnBrk="1" fontAlgn="auto" latinLnBrk="0" hangingPunct="1">
              <a:lnSpc>
                <a:spcPct val="90000"/>
              </a:lnSpc>
              <a:spcBef>
                <a:spcPts val="85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8703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39216" y="612784"/>
            <a:ext cx="9687193" cy="664797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E60000"/>
                </a:solidFill>
                <a:latin typeface="Arial Black" panose="020B0A04020102020204" pitchFamily="34" charset="0"/>
              </a:rPr>
              <a:t> Оценка этапов торгово-технологического процесса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03230" y="6423836"/>
            <a:ext cx="9687193" cy="900000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 fontScale="97500"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12. Этапы торгово-технологического процесса ИП Шалимова В. О. </a:t>
            </a:r>
            <a:b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100" b="1" dirty="0"/>
          </a:p>
        </p:txBody>
      </p:sp>
      <p:pic>
        <p:nvPicPr>
          <p:cNvPr id="6" name="Picture 4" descr="https://studwood.net/imag_/15/184082/image0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1858" y="1351739"/>
            <a:ext cx="8715375" cy="4752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5783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396255"/>
            <a:ext cx="9687193" cy="332399"/>
          </a:xfrm>
        </p:spPr>
        <p:txBody>
          <a:bodyPr/>
          <a:lstStyle/>
          <a:p>
            <a:r>
              <a:rPr lang="ru-RU" sz="2400" dirty="0"/>
              <a:t>Склад торгового предприятия – базы практики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60354" y="6209523"/>
            <a:ext cx="9687193" cy="664797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 fontScale="97500"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13. Фото склада ИП Шалимова В. О. </a:t>
            </a:r>
            <a:endParaRPr lang="ru-RU" sz="1800" dirty="0"/>
          </a:p>
        </p:txBody>
      </p:sp>
      <p:pic>
        <p:nvPicPr>
          <p:cNvPr id="6" name="Рисунок 5" descr="https://sc04.alicdn.com/kf/H7ac88eeb5ae8424e9db1a5002667f1f0Q/252406013/H7ac88eeb5ae8424e9db1a5002667f1f0Q.jpg"/>
          <p:cNvPicPr/>
          <p:nvPr/>
        </p:nvPicPr>
        <p:blipFill>
          <a:blip r:embed="rId2">
            <a:grayscl/>
            <a:lum bright="20000"/>
          </a:blip>
          <a:srcRect/>
          <a:stretch>
            <a:fillRect/>
          </a:stretch>
        </p:blipFill>
        <p:spPr bwMode="auto">
          <a:xfrm>
            <a:off x="2203428" y="1851805"/>
            <a:ext cx="6372000" cy="43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3308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346617"/>
            <a:ext cx="9687193" cy="997196"/>
          </a:xfrm>
        </p:spPr>
        <p:txBody>
          <a:bodyPr/>
          <a:lstStyle/>
          <a:p>
            <a:r>
              <a:rPr lang="ru-RU" sz="2400" dirty="0"/>
              <a:t>Оценка применяемых в торговом предприятии технологий оптовых (розничных) продаж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Picture 2" descr="https://www.compo.ru/uploads/media/default/0001/02/3b805805758cb28edb8c75e2926a86648e28d8e3.pn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 t="15278" r="781"/>
          <a:stretch>
            <a:fillRect/>
          </a:stretch>
        </p:blipFill>
        <p:spPr bwMode="auto">
          <a:xfrm>
            <a:off x="560353" y="1780364"/>
            <a:ext cx="9648000" cy="46340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1821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346617"/>
            <a:ext cx="9687193" cy="997196"/>
          </a:xfrm>
        </p:spPr>
        <p:txBody>
          <a:bodyPr/>
          <a:lstStyle/>
          <a:p>
            <a:r>
              <a:rPr lang="ru-RU" sz="2400" dirty="0"/>
              <a:t>Оценка применяемых в торговом предприятии технологий оптовых (розничных) продаж 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Picture 2" descr="https://itexts.net/files/online_html/144738/i_2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610" y="1280301"/>
            <a:ext cx="8100000" cy="5548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182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156" y="237025"/>
            <a:ext cx="9687193" cy="332399"/>
          </a:xfrm>
        </p:spPr>
        <p:txBody>
          <a:bodyPr/>
          <a:lstStyle/>
          <a:p>
            <a:r>
              <a:rPr lang="ru-RU" sz="2400" dirty="0" err="1"/>
              <a:t>Планограмма</a:t>
            </a:r>
            <a:r>
              <a:rPr lang="ru-RU" sz="2400" dirty="0"/>
              <a:t> магазина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31792" y="6280961"/>
            <a:ext cx="9687193" cy="4431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00" b="1" kern="120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Рисунок 14.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Планограмма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магазина</a:t>
            </a:r>
            <a:endParaRPr sz="1600" b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static.tildacdn.com/tild6166-3765-4236-b536-306238343838/1.png"/>
          <p:cNvPicPr/>
          <p:nvPr/>
        </p:nvPicPr>
        <p:blipFill>
          <a:blip r:embed="rId2" cstate="print">
            <a:grayscl/>
            <a:lum bright="20000"/>
          </a:blip>
          <a:srcRect/>
          <a:stretch>
            <a:fillRect/>
          </a:stretch>
        </p:blipFill>
        <p:spPr bwMode="auto">
          <a:xfrm>
            <a:off x="1417610" y="2208995"/>
            <a:ext cx="7956000" cy="381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97395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346617"/>
            <a:ext cx="9687193" cy="997196"/>
          </a:xfrm>
        </p:spPr>
        <p:txBody>
          <a:bodyPr/>
          <a:lstStyle/>
          <a:p>
            <a:r>
              <a:rPr lang="ru-RU" sz="2400" dirty="0"/>
              <a:t>3.2. Характеристика основных и дополнительных услуг, оказываемых в  торговом предприятии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grayscl/>
          </a:blip>
          <a:srcRect l="13913" t="34057" r="32696" b="27357"/>
          <a:stretch>
            <a:fillRect/>
          </a:stretch>
        </p:blipFill>
        <p:spPr bwMode="auto">
          <a:xfrm>
            <a:off x="417478" y="1780367"/>
            <a:ext cx="9576000" cy="48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83742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2673" y="512816"/>
            <a:ext cx="9687193" cy="664797"/>
          </a:xfrm>
        </p:spPr>
        <p:txBody>
          <a:bodyPr/>
          <a:lstStyle/>
          <a:p>
            <a:r>
              <a:rPr lang="ru-RU" sz="2400" dirty="0"/>
              <a:t>Услуги торговли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iknigi.net/books_files/online_html/108948/b00001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140" y="1764407"/>
            <a:ext cx="9858375" cy="5038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68240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132" y="684287"/>
            <a:ext cx="9687193" cy="332399"/>
          </a:xfrm>
        </p:spPr>
        <p:txBody>
          <a:bodyPr/>
          <a:lstStyle/>
          <a:p>
            <a:pPr algn="ctr"/>
            <a:r>
              <a:rPr lang="ru-RU" sz="2400" dirty="0"/>
              <a:t>Характеристика основных и дополнительных  услуг</a:t>
            </a:r>
          </a:p>
        </p:txBody>
      </p:sp>
      <p:pic>
        <p:nvPicPr>
          <p:cNvPr id="6" name="Picture 2" descr="https://m.studwood.ru/imag_/12/216718/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54" y="2066119"/>
            <a:ext cx="9540000" cy="4012716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88916" y="6280961"/>
            <a:ext cx="9687193" cy="664797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 fontScale="97500"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15. Анализа услуг торговли ИП Шалимова В. О.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71097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303" y="312757"/>
            <a:ext cx="9687193" cy="1994392"/>
          </a:xfrm>
        </p:spPr>
        <p:txBody>
          <a:bodyPr/>
          <a:lstStyle/>
          <a:p>
            <a:r>
              <a:rPr lang="ru-RU" sz="2400" dirty="0"/>
              <a:t>Общая организационная характеристика </a:t>
            </a:r>
            <a:br>
              <a:rPr lang="ru-RU" sz="2400" dirty="0"/>
            </a:br>
            <a:r>
              <a:rPr lang="ru-RU" sz="2400" dirty="0"/>
              <a:t>предприятия сферы (розничной/ оптовой) </a:t>
            </a:r>
            <a:br>
              <a:rPr lang="ru-RU" sz="2400" dirty="0"/>
            </a:br>
            <a:r>
              <a:rPr lang="ru-RU" sz="2400" dirty="0"/>
              <a:t>торговли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>
          <a:xfrm>
            <a:off x="234132" y="684287"/>
            <a:ext cx="10153128" cy="1296144"/>
          </a:xfrm>
        </p:spPr>
        <p:txBody>
          <a:bodyPr>
            <a:normAutofit/>
          </a:bodyPr>
          <a:lstStyle/>
          <a:p>
            <a:endParaRPr lang="ru-RU" sz="2000" dirty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pPr marL="430213" indent="-342900">
              <a:buAutoNum type="arabicPeriod"/>
            </a:pPr>
            <a:endParaRPr lang="ru-RU" sz="2800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46039" y="1851805"/>
            <a:ext cx="9972000" cy="48965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Практика прошла у Индивидуального предпринимателя Шалимова Валерия Олеговна, который был зарегистрирован 20 августа 2019 г. регистратором УПРАВЛЕНИЕ ФЕДЕРАЛЬНОЙ НАЛОГОВОЙ СЛУЖБЫ ПО ТУЛЬСКОЙ ОБЛАСТИ. Юридический адрес организации: 301608, РОССИЯ, ТУЛЬСКАЯ ОБЛ, УЗЛОВСКИЙ Р-Н, Г УЗЛОВАЯ, УЛ КАЛИНИНА, Д 5. Основной вид деятельности ИП Шалимова В. О.  ОКВЭД: 47.91 - Торговля розничная по почте или по информационно-коммуникационной сети Интернет. Эта группировка включает: розничную торговлю, путем заказа товаров по почте или через информационно-коммуникационную сеть Интернет, т.е. такую торговую деятельность, когда покупатель делает выбор товара по рекламным объявлениям, каталогам, информации на интернет - страницах, по образцам или любым другим видам рекламы и осуществляет свой заказ по почте, телефону или через информационно-коммуникационную сеть Интернет (обычно с помощью специальных средств, предоставляемых на интернет - странице). Приобретаемая продукция может быть напрямую загружена из информационно-коммуникационной сети Интернет либо непосредственно доставлена покупателю. Эта группировка включает: розничную торговлю широким набором товаров путем заказа по почте; розничную торговлю широким набором товаров путем заказа через информационно-коммуникационную сеть Интернет. Эта группировка также включает: прямые продажи товаров по телевидению, радио и телефону; предоставление услуг Интернет - аукционов </a:t>
            </a:r>
          </a:p>
          <a:p>
            <a:pPr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первом инструктивном совещании был рассмотрен вопрос нормативно-правового регулирования магазина.  Деятельность малого торгового предприятия регламентируется комплексом нормативно-правовых документов, основными из которых являются Федеральные закон «О защите прав потребителей», «О Техническом регулировании», «О применении контрольно-кассовой техники при осуществлении наличных денежных расчетов и (или) расчетов с использованием платежных карт» и др.</a:t>
            </a:r>
          </a:p>
          <a:p>
            <a:pPr marL="0" indent="0" algn="just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C52F14-32C5-4804-973F-5DCC6D62A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86" y="190155"/>
            <a:ext cx="7971428" cy="7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714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164" y="381448"/>
            <a:ext cx="8942963" cy="997196"/>
          </a:xfrm>
        </p:spPr>
        <p:txBody>
          <a:bodyPr/>
          <a:lstStyle/>
          <a:p>
            <a:pPr algn="just"/>
            <a:r>
              <a:rPr lang="ru-RU" sz="2400" dirty="0"/>
              <a:t>3.3. Оценка  складских операций, принципов и условий размещения и хранения товарных запасов на складе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Picture 2" descr="https://studref.com/htm/img/29/6410/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6238" y="1637491"/>
            <a:ext cx="5616000" cy="5138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46141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164" y="381448"/>
            <a:ext cx="8942963" cy="997196"/>
          </a:xfrm>
        </p:spPr>
        <p:txBody>
          <a:bodyPr/>
          <a:lstStyle/>
          <a:p>
            <a:pPr algn="just"/>
            <a:r>
              <a:rPr lang="ru-RU" sz="2400" dirty="0"/>
              <a:t>3.3. Оценка  складских операций, принципов и условий размещения и хранения товарных запасов на складе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globe-medical.com/images/news/warehouse.jpg"/>
          <p:cNvPicPr/>
          <p:nvPr/>
        </p:nvPicPr>
        <p:blipFill>
          <a:blip r:embed="rId2">
            <a:grayscl/>
          </a:blip>
          <a:srcRect l="2584" t="25145" r="7791" b="8317"/>
          <a:stretch>
            <a:fillRect/>
          </a:stretch>
        </p:blipFill>
        <p:spPr bwMode="auto">
          <a:xfrm>
            <a:off x="988982" y="1851805"/>
            <a:ext cx="8064000" cy="48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46141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803" y="385251"/>
            <a:ext cx="9341222" cy="664797"/>
          </a:xfrm>
        </p:spPr>
        <p:txBody>
          <a:bodyPr/>
          <a:lstStyle/>
          <a:p>
            <a:r>
              <a:rPr lang="ru-RU" sz="2400" dirty="0"/>
              <a:t>3.4. Эксплуатация торгово-технологического оборудования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" name="Picture 6" descr="https://www.pilot.ru/upload/medialibrary/d17/sky_pos_optima_01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203164" y="2137557"/>
            <a:ext cx="10332000" cy="3801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99396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74602" y="6566713"/>
            <a:ext cx="9687193" cy="1152000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 fontScale="90000" lnSpcReduction="10000"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16. Анализа торгового оборудования,  торговой мебели и инвентаря, эксплуатируемыми торговым предприятием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ИП Шалимова В. О. 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/>
          </a:p>
        </p:txBody>
      </p:sp>
      <p:pic>
        <p:nvPicPr>
          <p:cNvPr id="6" name="Picture 2" descr="http://www.poskas.ru/files/Image/supermarket.pn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131990" y="351607"/>
            <a:ext cx="5705080" cy="61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62073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512817"/>
            <a:ext cx="9687193" cy="664797"/>
          </a:xfrm>
        </p:spPr>
        <p:txBody>
          <a:bodyPr/>
          <a:lstStyle/>
          <a:p>
            <a:r>
              <a:rPr lang="ru-RU" sz="2400" dirty="0"/>
              <a:t>Обработка и анализ полученной информации об объекте практики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46040" y="1351739"/>
            <a:ext cx="9900000" cy="53640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Практика прошла у Индивидуального предпринимателя Шалимова Валерия Олеговна, который был зарегистрирован 20 августа 2019 г. регистратором УПРАВЛЕНИЕ ФЕДЕРАЛЬНОЙ НАЛОГОВОЙ СЛУЖБЫ ПО ТУЛЬСКОЙ ОБЛАСТИ. </a:t>
            </a:r>
          </a:p>
          <a:p>
            <a:pPr algn="ctr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Основной вид деятельности ИП Шалимова В. О.  ОКВЭД: 47.91 - Торговля розничная по почте или по информационно-коммуникационной сети Интернет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Целью деятельности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ИП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и любого коммерческого предприятия, является получение прибыли от хозяйственной деятельности вследствие наилучшего удовлетворения потребностей потребителей. </a:t>
            </a:r>
          </a:p>
          <a:p>
            <a:pPr marL="0" lvl="0" indent="0" algn="ctr">
              <a:spcBef>
                <a:spcPts val="600"/>
              </a:spcBef>
              <a:buNone/>
              <a:tabLst>
                <a:tab pos="273050" algn="l"/>
                <a:tab pos="357188" algn="l"/>
              </a:tabLst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Организационно-правовая форма Индивидуальный предприниматель</a:t>
            </a:r>
          </a:p>
          <a:p>
            <a:pPr marL="0" lvl="0" indent="0" algn="ctr">
              <a:spcBef>
                <a:spcPts val="600"/>
              </a:spcBef>
              <a:buNone/>
              <a:tabLst>
                <a:tab pos="273050" algn="l"/>
                <a:tab pos="357188" algn="l"/>
              </a:tabLst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Организационная структура предприятия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ИП Шалимова В. О.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линейная  </a:t>
            </a:r>
          </a:p>
          <a:p>
            <a:pPr marL="0" lvl="0" indent="0" algn="ctr">
              <a:spcBef>
                <a:spcPts val="600"/>
              </a:spcBef>
              <a:buNone/>
              <a:tabLst>
                <a:tab pos="273050" algn="l"/>
                <a:tab pos="357188" algn="l"/>
              </a:tabLst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Преимуществ организационной структуры торговой организации: </a:t>
            </a:r>
          </a:p>
          <a:p>
            <a:pPr marL="0" indent="0" algn="ctr">
              <a:buNone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-компетентность функциональных руководителей, возможности для карьерного роста;</a:t>
            </a:r>
          </a:p>
          <a:p>
            <a:pPr marL="0" indent="0" algn="ctr">
              <a:buNone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-эффективное использование ресурсов;</a:t>
            </a:r>
          </a:p>
          <a:p>
            <a:pPr marL="0" indent="0" algn="ctr">
              <a:buNone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-контроль деятельности как целых подразделений, так и отдельных исполнителей;</a:t>
            </a:r>
          </a:p>
          <a:p>
            <a:pPr marL="0" indent="0" algn="ctr">
              <a:buNone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-улучшение координации в функциональных подразделениях.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3545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818" y="180231"/>
            <a:ext cx="9687193" cy="21082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/>
              <a:t>3.5. Анализ статистических величин в коммерческой деятельности на основе использования  основных методов и приемов статистики для решения практических задач</a:t>
            </a:r>
            <a:b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203428" y="1851805"/>
            <a:ext cx="457182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Helvetica"/>
                <a:cs typeface="Times New Roman" pitchFamily="18" charset="0"/>
              </a:rPr>
              <a:t>Таблица 1 – Динамика 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финансовых</a:t>
            </a: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Helvetica"/>
                <a:cs typeface="Times New Roman" pitchFamily="18" charset="0"/>
              </a:rPr>
              <a:t> результатов </a:t>
            </a:r>
          </a:p>
          <a:p>
            <a:pPr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торговой организации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ИП Шалимова В. О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989114" y="2423309"/>
          <a:ext cx="6929486" cy="19629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9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1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1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081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i="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i="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2022г.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2023г.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2024г.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err="1">
                          <a:latin typeface="Times New Roman" pitchFamily="18" charset="0"/>
                          <a:cs typeface="Times New Roman" pitchFamily="18" charset="0"/>
                        </a:rPr>
                        <a:t>Откл</a:t>
                      </a: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.. 2024 г. (+.-) от: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3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Валовая прибыль 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i="0" dirty="0">
                          <a:latin typeface="Times New Roman" pitchFamily="18" charset="0"/>
                          <a:cs typeface="Times New Roman" pitchFamily="18" charset="0"/>
                        </a:rPr>
                        <a:t>2222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  <a:endParaRPr lang="ru-RU" sz="1400" b="1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-1882</a:t>
                      </a:r>
                      <a:endParaRPr lang="ru-RU" sz="1400" b="1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400" b="1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Прибыль (убыток) от продаж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2222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-1882</a:t>
                      </a:r>
                      <a:endParaRPr lang="ru-RU" sz="1400" b="1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400" b="1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Прибыль (убыток) до налогообложения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5468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3329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16624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11156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13295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Текущий налог на прибыль </a:t>
                      </a:r>
                      <a:endParaRPr lang="ru-RU" sz="1400" b="1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1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Чистая прибыль 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5378</a:t>
                      </a:r>
                      <a:endParaRPr lang="ru-RU" sz="1400" b="1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3248</a:t>
                      </a:r>
                      <a:endParaRPr lang="ru-RU" sz="1400" b="1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16624</a:t>
                      </a:r>
                      <a:endParaRPr lang="ru-RU" sz="1400" b="1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11246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13376</a:t>
                      </a:r>
                      <a:endParaRPr lang="ru-RU" sz="14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203164" y="4637887"/>
            <a:ext cx="10296000" cy="2340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Результаты основных финансово-экономических показателей деятельности торговой организации  за 2022-2024 годы свидетельствуют о повышении масштабов деятельности компании, что выражено ростом объема реализации на 18,47% в относительном выражении. При этом себестоимость продаж за анализируемый период возросла на 18,41%, что говорит о повышении эффективности основной деятельности организации. </a:t>
            </a:r>
          </a:p>
          <a:p>
            <a:pPr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 2022-2024 годы в торговой организации  в целом эффективно использует трудовые ресурсы, потому что среднегодовая выработка одного рабочего возросла на 24,39 %, а среднемесячная заработная плата повысилась на 1,99 %. Более эффективно, чем в 2023 году использовались в 2024 году основные средства. Фондоотдача в указанный период возросла на 20,85%, отмечается также и снижение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фондоемкости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0,11 ед., что указывает на снижение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затратности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деятельности. </a:t>
            </a: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456256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140" y="396255"/>
            <a:ext cx="9289032" cy="997196"/>
          </a:xfrm>
        </p:spPr>
        <p:txBody>
          <a:bodyPr/>
          <a:lstStyle/>
          <a:p>
            <a:r>
              <a:rPr lang="ru-RU" altLang="ru-RU" sz="2400" dirty="0"/>
              <a:t>Основные показатели экономической деятельности торгового предприятия </a:t>
            </a:r>
            <a:r>
              <a:rPr sz="2400">
                <a:cs typeface="Times New Roman" pitchFamily="18" charset="0"/>
              </a:rPr>
              <a:t>ИП Шалимова В. О. </a:t>
            </a:r>
            <a:r>
              <a:rPr lang="ru-RU" altLang="ru-RU" sz="2400" dirty="0"/>
              <a:t>за 2022-2024гг.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03296" y="1994681"/>
          <a:ext cx="8143932" cy="40871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607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9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6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4955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2022 г.</a:t>
                      </a:r>
                      <a:endParaRPr lang="ru-RU" sz="1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2023 г.</a:t>
                      </a:r>
                      <a:endParaRPr lang="ru-RU" sz="1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2024 г.</a:t>
                      </a:r>
                      <a:endParaRPr lang="ru-RU" sz="1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Изменение 2024 г.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к 2023 г. (+/-)</a:t>
                      </a:r>
                      <a:endParaRPr lang="ru-RU" sz="1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0" dirty="0" err="1">
                          <a:latin typeface="Times New Roman" pitchFamily="18" charset="0"/>
                          <a:cs typeface="Times New Roman" pitchFamily="18" charset="0"/>
                        </a:rPr>
                        <a:t>Абс.изм</a:t>
                      </a: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., тыс.руб.</a:t>
                      </a:r>
                      <a:endParaRPr lang="ru-RU" sz="1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0" dirty="0" err="1">
                          <a:latin typeface="Times New Roman" pitchFamily="18" charset="0"/>
                          <a:cs typeface="Times New Roman" pitchFamily="18" charset="0"/>
                        </a:rPr>
                        <a:t>Отн.изм</a:t>
                      </a: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endParaRPr lang="ru-RU" sz="1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9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1.Выручка, тыс. руб.</a:t>
                      </a:r>
                      <a:endParaRPr lang="ru-RU" sz="1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32678</a:t>
                      </a:r>
                      <a:endParaRPr lang="ru-RU" sz="1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38696</a:t>
                      </a:r>
                      <a:endParaRPr lang="ru-RU" sz="14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45842</a:t>
                      </a:r>
                      <a:endParaRPr lang="ru-RU" sz="1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7146</a:t>
                      </a:r>
                      <a:endParaRPr lang="ru-RU" sz="1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118,47</a:t>
                      </a:r>
                      <a:endParaRPr lang="ru-RU" sz="1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2. Себестоимость, тыс. руб.</a:t>
                      </a:r>
                      <a:endParaRPr lang="ru-RU" sz="14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30456</a:t>
                      </a:r>
                      <a:endParaRPr lang="ru-RU" sz="1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38426</a:t>
                      </a:r>
                      <a:endParaRPr lang="ru-RU" sz="1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45502</a:t>
                      </a:r>
                      <a:endParaRPr lang="ru-RU" sz="14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7076</a:t>
                      </a:r>
                      <a:endParaRPr lang="ru-RU" sz="1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118,41</a:t>
                      </a:r>
                      <a:endParaRPr lang="ru-RU" sz="14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9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3.Численость работающих, чел.</a:t>
                      </a:r>
                      <a:endParaRPr lang="ru-RU" sz="14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ru-RU" sz="1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95,24</a:t>
                      </a:r>
                      <a:endParaRPr lang="ru-RU" sz="1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9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4. Выработка на 1 работающего, тыс. руб./тыс. чел.</a:t>
                      </a:r>
                      <a:endParaRPr lang="ru-RU" sz="14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1633,9</a:t>
                      </a:r>
                      <a:endParaRPr lang="ru-RU" sz="14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1842,67</a:t>
                      </a:r>
                      <a:endParaRPr lang="ru-RU" sz="1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2292,1</a:t>
                      </a:r>
                      <a:endParaRPr lang="ru-RU" sz="1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449,43</a:t>
                      </a:r>
                      <a:endParaRPr lang="ru-RU" sz="1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124,39</a:t>
                      </a:r>
                      <a:endParaRPr lang="ru-RU" sz="1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9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5. Фонд оплаты труда, тыс. руб.</a:t>
                      </a:r>
                      <a:endParaRPr lang="ru-RU" sz="14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5121,6</a:t>
                      </a:r>
                      <a:endParaRPr lang="ru-RU" sz="14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5630,94</a:t>
                      </a:r>
                      <a:endParaRPr lang="ru-RU" sz="14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5469,36</a:t>
                      </a:r>
                      <a:endParaRPr lang="ru-RU" sz="1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-161,58</a:t>
                      </a:r>
                      <a:endParaRPr lang="ru-RU" sz="1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97,13</a:t>
                      </a:r>
                      <a:endParaRPr lang="ru-RU" sz="1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9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6.Среднемесячная заработная плата, тыс. руб.</a:t>
                      </a:r>
                      <a:endParaRPr lang="ru-RU" sz="14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21,34</a:t>
                      </a:r>
                      <a:endParaRPr lang="ru-RU" sz="14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22,345</a:t>
                      </a:r>
                      <a:endParaRPr lang="ru-RU" sz="14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22,789</a:t>
                      </a:r>
                      <a:endParaRPr lang="ru-RU" sz="1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0,444</a:t>
                      </a:r>
                      <a:endParaRPr lang="ru-RU" sz="1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101,99</a:t>
                      </a:r>
                      <a:endParaRPr lang="ru-RU" sz="1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9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7. Стоимость основных средств, тыс. руб.</a:t>
                      </a:r>
                      <a:endParaRPr lang="ru-RU" sz="14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20886</a:t>
                      </a:r>
                      <a:endParaRPr lang="ru-RU" sz="14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24765</a:t>
                      </a:r>
                      <a:endParaRPr lang="ru-RU" sz="14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24276</a:t>
                      </a:r>
                      <a:endParaRPr lang="ru-RU" sz="14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-489</a:t>
                      </a:r>
                      <a:endParaRPr lang="ru-RU" sz="1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98,03</a:t>
                      </a:r>
                      <a:endParaRPr lang="ru-RU" sz="1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9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8. Стоимость активов, тыс. руб.</a:t>
                      </a:r>
                      <a:endParaRPr lang="ru-RU" sz="14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52349</a:t>
                      </a:r>
                      <a:endParaRPr lang="ru-RU" sz="14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58758</a:t>
                      </a:r>
                      <a:endParaRPr lang="ru-RU" sz="14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56611</a:t>
                      </a:r>
                      <a:endParaRPr lang="ru-RU" sz="14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-2147</a:t>
                      </a:r>
                      <a:endParaRPr lang="ru-RU" sz="1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96,35</a:t>
                      </a:r>
                      <a:endParaRPr lang="ru-RU" sz="1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55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9.Фондоотдача, руб.</a:t>
                      </a:r>
                      <a:endParaRPr lang="ru-RU" sz="14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1,56</a:t>
                      </a:r>
                      <a:endParaRPr lang="ru-RU" sz="14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1,56</a:t>
                      </a:r>
                      <a:endParaRPr lang="ru-RU" sz="14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1,89</a:t>
                      </a:r>
                      <a:endParaRPr lang="ru-RU" sz="14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0,33</a:t>
                      </a:r>
                      <a:endParaRPr lang="ru-RU" sz="1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120,85</a:t>
                      </a:r>
                      <a:endParaRPr lang="ru-RU" sz="1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10.Фондоемкость, руб.</a:t>
                      </a:r>
                      <a:endParaRPr lang="ru-RU" sz="14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0,64</a:t>
                      </a:r>
                      <a:endParaRPr lang="ru-RU" sz="14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0,64</a:t>
                      </a:r>
                      <a:endParaRPr lang="ru-RU" sz="14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  <a:endParaRPr lang="ru-RU" sz="14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-0,11</a:t>
                      </a:r>
                      <a:endParaRPr lang="ru-RU" sz="1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82,74</a:t>
                      </a:r>
                      <a:endParaRPr lang="ru-RU" sz="1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11.Ресурсоотдача, руб.</a:t>
                      </a:r>
                      <a:endParaRPr lang="ru-RU" sz="14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0,62</a:t>
                      </a:r>
                      <a:endParaRPr lang="ru-RU" sz="14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0,66</a:t>
                      </a:r>
                      <a:endParaRPr lang="ru-RU" sz="14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0,81</a:t>
                      </a:r>
                      <a:endParaRPr lang="ru-RU" sz="14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ru-RU" sz="1400" i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>
                          <a:latin typeface="Times New Roman" pitchFamily="18" charset="0"/>
                          <a:cs typeface="Times New Roman" pitchFamily="18" charset="0"/>
                        </a:rPr>
                        <a:t>122,96</a:t>
                      </a:r>
                      <a:endParaRPr lang="ru-RU" sz="1400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1206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73" y="346617"/>
            <a:ext cx="7982379" cy="997196"/>
          </a:xfr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ru-RU" sz="2400" dirty="0"/>
              <a:t>Выводы и рекомендации по итогам прохождения производственной практики</a:t>
            </a:r>
            <a:br>
              <a:rPr lang="ru-RU" sz="2400" dirty="0"/>
            </a:br>
            <a:r>
              <a:rPr lang="ru-RU" sz="2400" dirty="0"/>
              <a:t>(по профилю специальности)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8148" y="3435107"/>
            <a:ext cx="9865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975" indent="291465" algn="just">
              <a:spcAft>
                <a:spcPts val="0"/>
              </a:spcAft>
            </a:pPr>
            <a:endParaRPr lang="ru-RU" sz="24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R="53975" indent="291465" algn="just"/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0F94773B-1CD9-9844-B02A-ECEFEC89B605}"/>
              </a:ext>
            </a:extLst>
          </p:cNvPr>
          <p:cNvSpPr txBox="1">
            <a:spLocks/>
          </p:cNvSpPr>
          <p:nvPr/>
        </p:nvSpPr>
        <p:spPr>
          <a:xfrm>
            <a:off x="488916" y="1351739"/>
            <a:ext cx="9828000" cy="5652000"/>
          </a:xfrm>
          <a:prstGeom prst="rect">
            <a:avLst/>
          </a:prstGeom>
        </p:spPr>
        <p:txBody>
          <a:bodyPr vert="horz" lIns="104306" tIns="52153" rIns="104306" bIns="52153" rtlCol="0">
            <a:normAutofit lnSpcReduction="10000"/>
          </a:bodyPr>
          <a:lstStyle>
            <a:lvl1pPr marL="271463" indent="-271463" algn="l" defTabSz="782292" rtl="0" eaLnBrk="1" latinLnBrk="0" hangingPunct="1">
              <a:lnSpc>
                <a:spcPct val="90000"/>
              </a:lnSpc>
              <a:spcBef>
                <a:spcPts val="856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6719" indent="-195573" algn="l" defTabSz="782292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865" indent="-195573" algn="l" defTabSz="782292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9011" indent="-195573" algn="l" defTabSz="782292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0157" indent="-195573" algn="l" defTabSz="782292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51303" indent="-195573" algn="l" defTabSz="782292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42449" indent="-195573" algn="l" defTabSz="782292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3595" indent="-195573" algn="l" defTabSz="782292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4741" indent="-195573" algn="l" defTabSz="782292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buNone/>
              <a:tabLst>
                <a:tab pos="273050" algn="l"/>
                <a:tab pos="357188" algn="l"/>
              </a:tabLst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Целью деятельности ИП Шалимова В. О. является получение прибыли от хозяйственной деятельности вследствие наилучшего удовлетворения потребностей потребителей. </a:t>
            </a:r>
          </a:p>
          <a:p>
            <a:pPr algn="ctr">
              <a:spcBef>
                <a:spcPts val="600"/>
              </a:spcBef>
              <a:buNone/>
              <a:tabLst>
                <a:tab pos="273050" algn="l"/>
                <a:tab pos="357188" algn="l"/>
              </a:tabLst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Розничная торговля ИП Шалимова В. О. происходит путем заказа товаров по почте или через информационно-коммуникационную сеть Интернет, т.е. такую торговую деятельность, когда покупатель делает выбор товара по рекламным объявлениям, каталогам, информации на интернет -страницах, по образцам или любым другим видам рекламы и осуществляет свой заказ по почте, телефону или через информационно-коммуникационную сеть Интернет (обычно с помощью специальных средств, предоставляемых на интернет - странице). </a:t>
            </a:r>
          </a:p>
          <a:p>
            <a:pPr algn="ctr">
              <a:spcBef>
                <a:spcPts val="600"/>
              </a:spcBef>
              <a:buNone/>
              <a:tabLst>
                <a:tab pos="273050" algn="l"/>
                <a:tab pos="357188" algn="l"/>
              </a:tabLst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Приобретаемая продукция может быть напрямую загружена из информационно-коммуникационной сети Интернет либо непосредственно доставлена покупателю. Эта группировка включает: розничную торговлю широким набором товаров путем заказа по почте; розничную торговлю широким набором товаров путем заказа через информационно-коммуникационную сеть Интернет.</a:t>
            </a:r>
          </a:p>
          <a:p>
            <a:pPr algn="ctr">
              <a:spcBef>
                <a:spcPts val="600"/>
              </a:spcBef>
              <a:buNone/>
              <a:tabLst>
                <a:tab pos="273050" algn="l"/>
                <a:tab pos="357188" algn="l"/>
              </a:tabLst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Бизнес-модель ИП Шалимова В. О. хорошо известна благодаря доставке товаров, услуг и информации, предоставляемой своим клиентам. ИП Шалимова В. О.</a:t>
            </a:r>
            <a:r>
              <a:rPr lang="ru-RU" sz="1700" dirty="0">
                <a:solidFill>
                  <a:srgbClr val="E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700" dirty="0">
                <a:solidFill>
                  <a:srgbClr val="E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OZON.ru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предлагает специальные услуги для клиентов</a:t>
            </a:r>
          </a:p>
          <a:p>
            <a:pPr algn="ctr">
              <a:spcBef>
                <a:spcPts val="600"/>
              </a:spcBef>
              <a:buNone/>
              <a:tabLst>
                <a:tab pos="273050" algn="l"/>
                <a:tab pos="357188" algn="l"/>
              </a:tabLst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Одной из основных задач в ближайшее время является увеличение темпов роста, расширение ассортимента предлагаемой продукции. Помимо этого, важная задача – оборудование новых складов, в которых будут использоваться более современные и эффективные технологии.</a:t>
            </a:r>
          </a:p>
          <a:p>
            <a:pPr algn="ctr">
              <a:spcBef>
                <a:spcPts val="600"/>
              </a:spcBef>
              <a:buNone/>
              <a:tabLst>
                <a:tab pos="273050" algn="l"/>
                <a:tab pos="357188" algn="l"/>
              </a:tabLst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Еще одним направлением развития ИП Шалимова В. О. является рынок частной торговли (продажи C2C), что позволит клиентам продавать собственные вещи посредством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OZON.ru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spcBef>
                <a:spcPts val="600"/>
              </a:spcBef>
              <a:buNone/>
              <a:tabLst>
                <a:tab pos="273050" algn="l"/>
                <a:tab pos="357188" algn="l"/>
              </a:tabLst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Непрерывное развитие операционной эффективности ИП Шалимова В. О. приведет к устойчивому развитию в целом</a:t>
            </a: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64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963" y="324247"/>
            <a:ext cx="9824904" cy="608381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rPr>
              <a:t>Объект практики – торговое предприятие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E60000"/>
                </a:solidFill>
                <a:latin typeface="Arial Black" pitchFamily="34" charset="0"/>
                <a:cs typeface="Times New Roman" pitchFamily="18" charset="0"/>
              </a:rPr>
              <a:t>ИП Шалимова В. О. </a:t>
            </a:r>
          </a:p>
          <a:p>
            <a:pPr marL="0" indent="0">
              <a:buNone/>
            </a:pPr>
            <a:endParaRPr lang="ru-RU" b="1" dirty="0">
              <a:solidFill>
                <a:srgbClr val="E60000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16361" y="6564060"/>
            <a:ext cx="8982107" cy="4708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00" b="1" kern="120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1. Объект практики – торговое предприятие</a:t>
            </a:r>
            <a:r>
              <a:rPr sz="1800" b="0">
                <a:cs typeface="Times New Roman" pitchFamily="18" charset="0"/>
              </a:rPr>
              <a:t> </a:t>
            </a:r>
            <a:r>
              <a:rPr sz="1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 Шалимова В. О. </a:t>
            </a: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umd-group.ru/upload/resize_cache/iblock/fd7/1600_1600_1/fd702896a9ee18821fe20bffd2334c96.jpg"/>
          <p:cNvPicPr/>
          <p:nvPr/>
        </p:nvPicPr>
        <p:blipFill>
          <a:blip r:embed="rId2">
            <a:grayscl/>
            <a:lum bright="20000"/>
          </a:blip>
          <a:srcRect l="28005" t="1059"/>
          <a:stretch>
            <a:fillRect/>
          </a:stretch>
        </p:blipFill>
        <p:spPr bwMode="auto">
          <a:xfrm>
            <a:off x="2560618" y="1851805"/>
            <a:ext cx="5688000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1507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12" y="252239"/>
            <a:ext cx="10202700" cy="1329595"/>
          </a:xfrm>
        </p:spPr>
        <p:txBody>
          <a:bodyPr/>
          <a:lstStyle/>
          <a:p>
            <a:r>
              <a:rPr lang="ru-RU" sz="2400" dirty="0"/>
              <a:t>Характеристика методов, средств и приемов менеджмента, делового и управленческого общения </a:t>
            </a:r>
            <a:br>
              <a:rPr lang="ru-RU" sz="2400" dirty="0"/>
            </a:br>
            <a:r>
              <a:rPr lang="ru-RU" sz="2400" dirty="0"/>
              <a:t>в коммерческой деятельности торгового предприятия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1726" y="1137425"/>
            <a:ext cx="10368000" cy="4824536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/>
          <a:p>
            <a:pPr marL="0" marR="0" lvl="0" indent="0" algn="just" defTabSz="782292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73050" algn="l"/>
                <a:tab pos="357188" algn="l"/>
              </a:tabLst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782292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73050" algn="l"/>
                <a:tab pos="357188" algn="l"/>
              </a:tabLst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782292">
              <a:lnSpc>
                <a:spcPct val="90000"/>
              </a:lnSpc>
              <a:spcBef>
                <a:spcPts val="600"/>
              </a:spcBef>
              <a:tabLst>
                <a:tab pos="273050" algn="l"/>
                <a:tab pos="357188" algn="l"/>
              </a:tabLs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Организационно-правовая форма Индивидуальный предприниматель</a:t>
            </a:r>
          </a:p>
          <a:p>
            <a:pPr lvl="0" algn="ctr" defTabSz="782292">
              <a:lnSpc>
                <a:spcPct val="90000"/>
              </a:lnSpc>
              <a:spcBef>
                <a:spcPts val="600"/>
              </a:spcBef>
              <a:tabLst>
                <a:tab pos="273050" algn="l"/>
                <a:tab pos="357188" algn="l"/>
              </a:tabLs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Организационная структура предприятия – линейная  </a:t>
            </a:r>
          </a:p>
          <a:p>
            <a:pPr lvl="0" algn="ctr" defTabSz="782292">
              <a:lnSpc>
                <a:spcPct val="90000"/>
              </a:lnSpc>
              <a:spcBef>
                <a:spcPts val="600"/>
              </a:spcBef>
              <a:tabLst>
                <a:tab pos="273050" algn="l"/>
                <a:tab pos="357188" algn="l"/>
              </a:tabLs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Преимуществ организационной структуры торговой организации: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-компетентность функциональных руководителей, возможности для карьерного роста;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-эффективное использование ресурсов;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-контроль деятельности как целых подразделений, так и отдельных исполнителей;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-улучшение координации в функциональных подразделениях.</a:t>
            </a:r>
          </a:p>
          <a:p>
            <a:pPr algn="ctr" defTabSz="782292">
              <a:lnSpc>
                <a:spcPct val="90000"/>
              </a:lnSpc>
              <a:spcBef>
                <a:spcPts val="600"/>
              </a:spcBef>
              <a:tabLst>
                <a:tab pos="273050" algn="l"/>
                <a:tab pos="357188" algn="l"/>
              </a:tabLs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ИП Шалимова В. О. является самостоятельным юридическим лицом</a:t>
            </a:r>
          </a:p>
          <a:p>
            <a:pPr algn="ctr" defTabSz="782292">
              <a:lnSpc>
                <a:spcPct val="90000"/>
              </a:lnSpc>
              <a:spcBef>
                <a:spcPts val="600"/>
              </a:spcBef>
              <a:tabLst>
                <a:tab pos="273050" algn="l"/>
                <a:tab pos="357188" algn="l"/>
              </a:tabLs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Целью деятельности ИП Шалимова В. О. является получение прибыли от хозяйственной деятельности вследствие наилучшего удовлетворения потребностей потребителей.</a:t>
            </a:r>
          </a:p>
          <a:p>
            <a:pPr algn="ctr" defTabSz="782292">
              <a:lnSpc>
                <a:spcPct val="90000"/>
              </a:lnSpc>
              <a:spcBef>
                <a:spcPts val="600"/>
              </a:spcBef>
              <a:tabLst>
                <a:tab pos="273050" algn="l"/>
                <a:tab pos="357188" algn="l"/>
              </a:tabLs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Бизнес-модель ИП Шалимова В. О. хорошо известна благодаря доставке товаров, услуг и информации, предоставляемой своим клиентам. ИП Шалимова В. О.</a:t>
            </a:r>
            <a:r>
              <a:rPr lang="ru-RU" sz="1600" dirty="0">
                <a:solidFill>
                  <a:srgbClr val="E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600" dirty="0">
                <a:solidFill>
                  <a:srgbClr val="E6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Интернет - платформе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OZON.ru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предлагает специальные услуги для клиентов</a:t>
            </a:r>
          </a:p>
          <a:p>
            <a:pPr algn="ctr" defTabSz="782292">
              <a:lnSpc>
                <a:spcPct val="90000"/>
              </a:lnSpc>
              <a:spcBef>
                <a:spcPts val="600"/>
              </a:spcBef>
              <a:tabLst>
                <a:tab pos="273050" algn="l"/>
                <a:tab pos="357188" algn="l"/>
              </a:tabLs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Одной из основных задач в ближайшее время является увеличение темпов роста, расширение ассортимента предлагаемой продукции. Помимо этого, важная задача – оборудование новых складов, в которых будут использоваться более современные и эффективные технологии.</a:t>
            </a:r>
          </a:p>
          <a:p>
            <a:pPr algn="ctr" defTabSz="782292">
              <a:lnSpc>
                <a:spcPct val="90000"/>
              </a:lnSpc>
              <a:spcBef>
                <a:spcPts val="600"/>
              </a:spcBef>
              <a:tabLst>
                <a:tab pos="273050" algn="l"/>
                <a:tab pos="357188" algn="l"/>
              </a:tabLs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Еще одним направлением развития ИП Шалимова В. О. является рынок частной торговли (продажи C2C), что позволит клиентам продавать собственные вещи посредством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OZON.ru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 Непрерывное развитие операционной эффективности ИП Шалимова В. О. приведет к устойчивому развитию ИП в целом</a:t>
            </a:r>
          </a:p>
          <a:p>
            <a:pPr algn="ctr" defTabSz="782292">
              <a:lnSpc>
                <a:spcPct val="90000"/>
              </a:lnSpc>
              <a:spcBef>
                <a:spcPts val="600"/>
              </a:spcBef>
              <a:tabLst>
                <a:tab pos="273050" algn="l"/>
                <a:tab pos="357188" algn="l"/>
              </a:tabLst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C52F14-32C5-4804-973F-5DCC6D62A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86" y="190155"/>
            <a:ext cx="7971428" cy="7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4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15" y="396255"/>
            <a:ext cx="9687193" cy="332399"/>
          </a:xfrm>
        </p:spPr>
        <p:txBody>
          <a:bodyPr/>
          <a:lstStyle/>
          <a:p>
            <a:r>
              <a:rPr lang="ru-RU" sz="2400" dirty="0"/>
              <a:t>Организационная структура торгового предприятия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60354" y="4780763"/>
            <a:ext cx="8982107" cy="8309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78229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100" b="1" kern="1200">
                <a:solidFill>
                  <a:srgbClr val="E6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2. Организационная </a:t>
            </a:r>
            <a:r>
              <a:rPr sz="18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 ИП Шалимова В. О.</a:t>
            </a: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2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6172" y="2137557"/>
            <a:ext cx="7490959" cy="259200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C52F14-32C5-4804-973F-5DCC6D62A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86" y="190155"/>
            <a:ext cx="7971428" cy="7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86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15" y="396255"/>
            <a:ext cx="9687193" cy="332399"/>
          </a:xfrm>
        </p:spPr>
        <p:txBody>
          <a:bodyPr/>
          <a:lstStyle/>
          <a:p>
            <a:r>
              <a:rPr lang="ru-RU" sz="2400" dirty="0"/>
              <a:t>Организационная структура торгового предприятия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46106" y="1945263"/>
            <a:ext cx="8532000" cy="5616000"/>
          </a:xfrm>
          <a:prstGeom prst="rect">
            <a:avLst/>
          </a:prstGeom>
        </p:spPr>
        <p:txBody>
          <a:bodyPr vert="horz" wrap="square" lIns="0" tIns="0" rIns="0" bIns="0" rtlCol="0" anchor="ctr">
            <a:normAutofit fontScale="82500" lnSpcReduction="20000"/>
          </a:bodyPr>
          <a:lstStyle/>
          <a:p>
            <a:pPr algn="ctr" defTabSz="782292" fontAlgn="t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Обязанности Индивидуального предпринимателя:</a:t>
            </a:r>
          </a:p>
          <a:p>
            <a:pPr algn="ctr" defTabSz="782292" fontAlgn="t">
              <a:lnSpc>
                <a:spcPct val="90000"/>
              </a:lnSpc>
              <a:spcBef>
                <a:spcPct val="0"/>
              </a:spcBef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анализ актуальных позиций в различных ассортиментных группах и заказ нового товара исходя из прогнозируемого спроса;</a:t>
            </a:r>
          </a:p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подписание контрактов и заключение договоров, а также контроль за точным выполнением договорных обязательств;</a:t>
            </a:r>
          </a:p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наработка новых клиентов и контроль за эффективной работой по уже существующей базе;</a:t>
            </a:r>
          </a:p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разработка рекламных акций и проведение других видов работ, целью которых является увеличение продаж компании;</a:t>
            </a:r>
          </a:p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грамотное формирование планов продаж для торговых представителей;</a:t>
            </a:r>
          </a:p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составление договоров, а также их корректировка в случае необходимости;</a:t>
            </a:r>
          </a:p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проведение переговоров с клиентами и осуществление последующего послепродажного обслуживания последних;</a:t>
            </a:r>
          </a:p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контроль за своевременной доставкой заказанной продукции на склад;</a:t>
            </a:r>
          </a:p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оформление доверенностей;</a:t>
            </a:r>
          </a:p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составление необходимой для руководителя отчетности.</a:t>
            </a:r>
          </a:p>
          <a:p>
            <a:pPr algn="ctr" defTabSz="782292" fontAlgn="t">
              <a:lnSpc>
                <a:spcPct val="90000"/>
              </a:lnSpc>
              <a:spcBef>
                <a:spcPct val="0"/>
              </a:spcBef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 defTabSz="782292" fontAlgn="t">
              <a:lnSpc>
                <a:spcPct val="90000"/>
              </a:lnSpc>
              <a:spcBef>
                <a:spcPct val="0"/>
              </a:spcBef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algn="ctr" defTabSz="782292" fontAlgn="t">
              <a:lnSpc>
                <a:spcPct val="90000"/>
              </a:lnSpc>
              <a:spcBef>
                <a:spcPct val="0"/>
              </a:spcBef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/>
          </a:p>
          <a:p>
            <a:pPr lvl="0" algn="ctr" defTabSz="782292" fontAlgn="t">
              <a:lnSpc>
                <a:spcPct val="90000"/>
              </a:lnSpc>
              <a:spcBef>
                <a:spcPct val="0"/>
              </a:spcBef>
              <a:defRPr/>
            </a:pP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6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6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E6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C52F14-32C5-4804-973F-5DCC6D62A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86" y="190155"/>
            <a:ext cx="7971428" cy="7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86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15" y="396255"/>
            <a:ext cx="9687193" cy="332399"/>
          </a:xfrm>
        </p:spPr>
        <p:txBody>
          <a:bodyPr/>
          <a:lstStyle/>
          <a:p>
            <a:r>
              <a:rPr lang="ru-RU" sz="2400" dirty="0"/>
              <a:t>Организационная структура торгового предприятия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17478" y="6280961"/>
            <a:ext cx="9223058" cy="146149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pPr lvl="0" algn="ctr" defTabSz="782292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Рисунок 3. Полюсы и минусы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Индивидуального предпринимателя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2" descr="https://centeraktiv.kz/images/menu-main/page/organizat-business/chto-vybrat-ip-too.png"/>
          <p:cNvPicPr>
            <a:picLocks noChangeAspect="1" noChangeArrowheads="1"/>
          </p:cNvPicPr>
          <p:nvPr/>
        </p:nvPicPr>
        <p:blipFill>
          <a:blip r:embed="rId2">
            <a:grayscl/>
            <a:lum bright="20000"/>
          </a:blip>
          <a:srcRect/>
          <a:stretch>
            <a:fillRect/>
          </a:stretch>
        </p:blipFill>
        <p:spPr bwMode="auto">
          <a:xfrm>
            <a:off x="1917676" y="1208863"/>
            <a:ext cx="6624000" cy="5577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35868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_шаблончик A4 (1)" id="{CECEB147-F7F0-4995-89D0-2FD57D90FCEB}" vid="{306AE4ED-CFFA-434E-A652-8353525159A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презентация_шаблончик A4 (1)</Template>
  <TotalTime>4231</TotalTime>
  <Words>4074</Words>
  <Application>Microsoft Office PowerPoint</Application>
  <PresentationFormat>Произвольный</PresentationFormat>
  <Paragraphs>574</Paragraphs>
  <Slides>47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4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                  ОТЧЕТ  о прохождении производственной практики  (по профилю специальности)  по профессиональному модулю ПМ.01 Организация и управление торгово-сбытовой деятельностью  в период с «___» _____________ 20__ г. по «___» _____________ 20__ г.   Специальность 38.02.04. Коммерция (по отраслям)  </vt:lpstr>
      <vt:lpstr>Содержание</vt:lpstr>
      <vt:lpstr>ЛИЧНАЯ КАРТОЧКА ИНСТРУКТАЖА  ПО БЕЗОПАСНЫМ МЕТОДАМ РАБОТЫ, ПРОМСАНИТАРИИ И ПРОТИВОПОЖАРНОЙ БЕЗОПАСНОСТИ</vt:lpstr>
      <vt:lpstr>Общая организационная характеристика  предприятия сферы (розничной/ оптовой)  торговли    </vt:lpstr>
      <vt:lpstr>Презентация PowerPoint</vt:lpstr>
      <vt:lpstr>Характеристика методов, средств и приемов менеджмента, делового и управленческого общения  в коммерческой деятельности торгового предприятия </vt:lpstr>
      <vt:lpstr>Организационная структура торгового предприятия</vt:lpstr>
      <vt:lpstr>Организационная структура торгового предприятия</vt:lpstr>
      <vt:lpstr>Организационная структура торгового предприятия</vt:lpstr>
      <vt:lpstr>Методы и приемы делового общения, применяемые  в процессе организации и управления торгово-сбытовой деятельностью</vt:lpstr>
      <vt:lpstr>Методы и приемы делового общения, применяемые  в процессе организации и управления торгово-сбытовой деятельностью</vt:lpstr>
      <vt:lpstr>II. Исследовательско-аналитическая часть. Сбор информации об объекте практики и анализ содержания источников   </vt:lpstr>
      <vt:lpstr>II. Исследовательско-аналитическая часть. Сбор информации об объекте практики и анализ содержания источников   </vt:lpstr>
      <vt:lpstr>Разместить схему условий договоров</vt:lpstr>
      <vt:lpstr>Анализ структуры покупателей </vt:lpstr>
      <vt:lpstr> Расчеты по выбору поставщика  </vt:lpstr>
      <vt:lpstr>2.2. Анализ системы подготовки организации к добровольной сертификации услуг</vt:lpstr>
      <vt:lpstr>2.2. Анализ системы подготовки организации к добровольной сертификации услуг</vt:lpstr>
      <vt:lpstr>2.3.  Анализ материально-технической  базы торгового предприятия</vt:lpstr>
      <vt:lpstr>2.3.  Анализ материально-технической  базы торгового предприятия</vt:lpstr>
      <vt:lpstr>Рисунок 7. Планировка ИП Шалимова В. О. </vt:lpstr>
      <vt:lpstr>2.4. Анализ приемки товаров по количеству и качеству и ее документального оформления </vt:lpstr>
      <vt:lpstr>Отобразить правила и порядок приемки товаров в торговом предприятии</vt:lpstr>
      <vt:lpstr>Порядок приемки товаров ИП Шалимова В. О. </vt:lpstr>
      <vt:lpstr>АВС-анализ</vt:lpstr>
      <vt:lpstr>Краткая характеристика товарного ассортимента, реализуемого в торговом предприятии (магазине) </vt:lpstr>
      <vt:lpstr>2.5. Оценка влияния  факторов внешней и внутренней среды на возникновение коммерческих рисков</vt:lpstr>
      <vt:lpstr>2.5. Оценка влияния  факторов внешней и внутренней среды на возникновение коммерческих рисков</vt:lpstr>
      <vt:lpstr>Влияние факторов внешней среды на деятельность торгового предприятия ИП Шалимова В. О. </vt:lpstr>
      <vt:lpstr>Влияние факторов внешней среды на деятельность торгового предприятия ИП Шалимова В. О. </vt:lpstr>
      <vt:lpstr>III. Проектно-экспериментальная часть. Экспериментально-практическая работа</vt:lpstr>
      <vt:lpstr> Оценка этапов торгово-технологического процесса  </vt:lpstr>
      <vt:lpstr>Склад торгового предприятия – базы практики </vt:lpstr>
      <vt:lpstr>Оценка применяемых в торговом предприятии технологий оптовых (розничных) продаж  </vt:lpstr>
      <vt:lpstr>Оценка применяемых в торговом предприятии технологий оптовых (розничных) продаж  </vt:lpstr>
      <vt:lpstr>Планограмма магазина</vt:lpstr>
      <vt:lpstr>3.2. Характеристика основных и дополнительных услуг, оказываемых в  торговом предприятии </vt:lpstr>
      <vt:lpstr>Услуги торговли </vt:lpstr>
      <vt:lpstr>Характеристика основных и дополнительных  услуг</vt:lpstr>
      <vt:lpstr>3.3. Оценка  складских операций, принципов и условий размещения и хранения товарных запасов на складе</vt:lpstr>
      <vt:lpstr>3.3. Оценка  складских операций, принципов и условий размещения и хранения товарных запасов на складе</vt:lpstr>
      <vt:lpstr>3.4. Эксплуатация торгово-технологического оборудования</vt:lpstr>
      <vt:lpstr>Презентация PowerPoint</vt:lpstr>
      <vt:lpstr>Обработка и анализ полученной информации об объекте практики</vt:lpstr>
      <vt:lpstr>3.5. Анализ статистических величин в коммерческой деятельности на основе использования  основных методов и приемов статистики для решения практических задач </vt:lpstr>
      <vt:lpstr>Основные показатели экономической деятельности торгового предприятия ИП Шалимова В. О. за 2022-2024гг.</vt:lpstr>
      <vt:lpstr>Выводы и рекомендации по итогам прохождения производственной практики (по профилю специальности)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Алексей Ефремов</cp:lastModifiedBy>
  <cp:revision>270</cp:revision>
  <cp:lastPrinted>2019-08-06T13:15:09Z</cp:lastPrinted>
  <dcterms:created xsi:type="dcterms:W3CDTF">2020-03-27T22:15:06Z</dcterms:created>
  <dcterms:modified xsi:type="dcterms:W3CDTF">2026-06-13T10:19:32Z</dcterms:modified>
</cp:coreProperties>
</file>