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24"/>
  </p:notesMasterIdLst>
  <p:handoutMasterIdLst>
    <p:handoutMasterId r:id="rId25"/>
  </p:handoutMasterIdLst>
  <p:sldIdLst>
    <p:sldId id="405" r:id="rId2"/>
    <p:sldId id="647" r:id="rId3"/>
    <p:sldId id="658" r:id="rId4"/>
    <p:sldId id="650" r:id="rId5"/>
    <p:sldId id="651" r:id="rId6"/>
    <p:sldId id="652" r:id="rId7"/>
    <p:sldId id="653" r:id="rId8"/>
    <p:sldId id="654" r:id="rId9"/>
    <p:sldId id="655" r:id="rId10"/>
    <p:sldId id="659" r:id="rId11"/>
    <p:sldId id="662" r:id="rId12"/>
    <p:sldId id="661" r:id="rId13"/>
    <p:sldId id="663" r:id="rId14"/>
    <p:sldId id="664" r:id="rId15"/>
    <p:sldId id="660" r:id="rId16"/>
    <p:sldId id="665" r:id="rId17"/>
    <p:sldId id="666" r:id="rId18"/>
    <p:sldId id="667" r:id="rId19"/>
    <p:sldId id="668" r:id="rId20"/>
    <p:sldId id="671" r:id="rId21"/>
    <p:sldId id="672" r:id="rId22"/>
    <p:sldId id="674" r:id="rId23"/>
  </p:sldIdLst>
  <p:sldSz cx="10693400" cy="7561263"/>
  <p:notesSz cx="6669088" cy="9928225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9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2531">
          <p15:clr>
            <a:srgbClr val="A4A3A4"/>
          </p15:clr>
        </p15:guide>
        <p15:guide id="4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тя" initials="К" lastIdx="1" clrIdx="0">
    <p:extLst>
      <p:ext uri="{19B8F6BF-5375-455C-9EA6-DF929625EA0E}">
        <p15:presenceInfo xmlns:p15="http://schemas.microsoft.com/office/powerpoint/2012/main" userId="Кат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00"/>
    <a:srgbClr val="EB0000"/>
    <a:srgbClr val="EB1E00"/>
    <a:srgbClr val="E51F26"/>
    <a:srgbClr val="EB1E28"/>
    <a:srgbClr val="C81F36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408" autoAdjust="0"/>
  </p:normalViewPr>
  <p:slideViewPr>
    <p:cSldViewPr showGuides="1">
      <p:cViewPr varScale="1">
        <p:scale>
          <a:sx n="65" d="100"/>
          <a:sy n="65" d="100"/>
        </p:scale>
        <p:origin x="1242" y="78"/>
      </p:cViewPr>
      <p:guideLst>
        <p:guide orient="horz" pos="2296"/>
        <p:guide pos="2880"/>
        <p:guide orient="horz" pos="253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71583C3-CA27-4496-BECA-C771D03A36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987283-449F-49A3-9FA6-20B92A61CE8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3481F-6E72-4171-A9C8-98D56C39F96E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EB2E802-5847-4DA6-BAD8-A92EA4C57E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7830C92-6658-426B-8F97-72EB78E0A8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C4CA1-B95C-48CD-AB14-2CAA4305D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3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E9510-8D81-4F7D-A3DD-ECD88FF9FF52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66788" y="1241425"/>
            <a:ext cx="47355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A9037-5C04-413C-AFF2-1B3777C3E5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29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52F706F-AFAA-4FA6-90FD-A6042EEAC4E3}"/>
              </a:ext>
            </a:extLst>
          </p:cNvPr>
          <p:cNvSpPr/>
          <p:nvPr userDrawn="1"/>
        </p:nvSpPr>
        <p:spPr>
          <a:xfrm>
            <a:off x="0" y="1954612"/>
            <a:ext cx="10693400" cy="4058267"/>
          </a:xfrm>
          <a:prstGeom prst="rect">
            <a:avLst/>
          </a:prstGeom>
          <a:solidFill>
            <a:srgbClr val="2B31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358D1E9-CE0B-40E2-B7B4-0FA4354CB526}"/>
              </a:ext>
            </a:extLst>
          </p:cNvPr>
          <p:cNvSpPr/>
          <p:nvPr userDrawn="1"/>
        </p:nvSpPr>
        <p:spPr>
          <a:xfrm>
            <a:off x="0" y="3755251"/>
            <a:ext cx="151490" cy="133288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349F62CD-3B5C-4018-AC46-2285EBFB89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67" y="679218"/>
            <a:ext cx="3127375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D512A90-7C52-4CB6-A385-FCF56ED6BF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11B1396-9D3B-4AEC-A3F5-32D25265EA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1784" y="3348583"/>
            <a:ext cx="9679452" cy="1915285"/>
          </a:xfrm>
        </p:spPr>
        <p:txBody>
          <a:bodyPr anchor="b">
            <a:normAutofit/>
          </a:bodyPr>
          <a:lstStyle>
            <a:lvl1pPr algn="ctr">
              <a:defRPr lang="ru-RU" sz="5500" b="1" kern="1200" dirty="0">
                <a:solidFill>
                  <a:schemeClr val="bg1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</a:lstStyle>
          <a:p>
            <a:pPr marL="0" lvl="0" algn="l" defTabSz="1043056" rtl="0" eaLnBrk="1" latinLnBrk="0" hangingPunct="1"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EEDFA97E-57D3-4908-B503-1A4CD5FEDBA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74666" y="5386216"/>
            <a:ext cx="9768578" cy="453716"/>
          </a:xfrm>
        </p:spPr>
        <p:txBody>
          <a:bodyPr anchor="b">
            <a:normAutofit/>
          </a:bodyPr>
          <a:lstStyle>
            <a:lvl1pPr marL="87313" indent="0">
              <a:buNone/>
              <a:defRPr sz="2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00521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9602" y="1885067"/>
            <a:ext cx="9223058" cy="3145275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602" y="5060097"/>
            <a:ext cx="9223058" cy="1654026"/>
          </a:xfrm>
        </p:spPr>
        <p:txBody>
          <a:bodyPr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39114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822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73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5645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19557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3468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27380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1291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06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35171" y="2012836"/>
            <a:ext cx="4544695" cy="47975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13534" y="2012836"/>
            <a:ext cx="4544695" cy="47975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850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564" y="402569"/>
            <a:ext cx="9223058" cy="146149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6565" y="1853560"/>
            <a:ext cx="4523809" cy="90840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36565" y="2761961"/>
            <a:ext cx="4523809" cy="40624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13534" y="1853560"/>
            <a:ext cx="4546088" cy="90840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13534" y="2761961"/>
            <a:ext cx="4546088" cy="40624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64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204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564" y="504084"/>
            <a:ext cx="3448900" cy="1764295"/>
          </a:xfrm>
        </p:spPr>
        <p:txBody>
          <a:bodyPr anchor="b"/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46088" y="1088683"/>
            <a:ext cx="5413534" cy="5373398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564" y="2268379"/>
            <a:ext cx="3448900" cy="4202453"/>
          </a:xfrm>
        </p:spPr>
        <p:txBody>
          <a:bodyPr/>
          <a:lstStyle>
            <a:lvl1pPr marL="0" indent="0">
              <a:buNone/>
              <a:defRPr sz="1400"/>
            </a:lvl1pPr>
            <a:lvl2pPr marL="391146" indent="0">
              <a:buNone/>
              <a:defRPr sz="1200"/>
            </a:lvl2pPr>
            <a:lvl3pPr marL="782292" indent="0">
              <a:buNone/>
              <a:defRPr sz="1000"/>
            </a:lvl3pPr>
            <a:lvl4pPr marL="1173438" indent="0">
              <a:buNone/>
              <a:defRPr sz="900"/>
            </a:lvl4pPr>
            <a:lvl5pPr marL="1564584" indent="0">
              <a:buNone/>
              <a:defRPr sz="900"/>
            </a:lvl5pPr>
            <a:lvl6pPr marL="1955730" indent="0">
              <a:buNone/>
              <a:defRPr sz="900"/>
            </a:lvl6pPr>
            <a:lvl7pPr marL="2346876" indent="0">
              <a:buNone/>
              <a:defRPr sz="900"/>
            </a:lvl7pPr>
            <a:lvl8pPr marL="2738022" indent="0">
              <a:buNone/>
              <a:defRPr sz="900"/>
            </a:lvl8pPr>
            <a:lvl9pPr marL="312916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410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564" y="504084"/>
            <a:ext cx="3448900" cy="1764295"/>
          </a:xfrm>
        </p:spPr>
        <p:txBody>
          <a:bodyPr anchor="b"/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46088" y="1088683"/>
            <a:ext cx="5413534" cy="5373398"/>
          </a:xfrm>
        </p:spPr>
        <p:txBody>
          <a:bodyPr/>
          <a:lstStyle>
            <a:lvl1pPr marL="0" indent="0">
              <a:buNone/>
              <a:defRPr sz="2700"/>
            </a:lvl1pPr>
            <a:lvl2pPr marL="391146" indent="0">
              <a:buNone/>
              <a:defRPr sz="2400"/>
            </a:lvl2pPr>
            <a:lvl3pPr marL="782292" indent="0">
              <a:buNone/>
              <a:defRPr sz="2100"/>
            </a:lvl3pPr>
            <a:lvl4pPr marL="1173438" indent="0">
              <a:buNone/>
              <a:defRPr sz="1700"/>
            </a:lvl4pPr>
            <a:lvl5pPr marL="1564584" indent="0">
              <a:buNone/>
              <a:defRPr sz="1700"/>
            </a:lvl5pPr>
            <a:lvl6pPr marL="1955730" indent="0">
              <a:buNone/>
              <a:defRPr sz="1700"/>
            </a:lvl6pPr>
            <a:lvl7pPr marL="2346876" indent="0">
              <a:buNone/>
              <a:defRPr sz="1700"/>
            </a:lvl7pPr>
            <a:lvl8pPr marL="2738022" indent="0">
              <a:buNone/>
              <a:defRPr sz="1700"/>
            </a:lvl8pPr>
            <a:lvl9pPr marL="3129168" indent="0">
              <a:buNone/>
              <a:defRPr sz="17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564" y="2268379"/>
            <a:ext cx="3448900" cy="4202453"/>
          </a:xfrm>
        </p:spPr>
        <p:txBody>
          <a:bodyPr/>
          <a:lstStyle>
            <a:lvl1pPr marL="0" indent="0">
              <a:buNone/>
              <a:defRPr sz="1400"/>
            </a:lvl1pPr>
            <a:lvl2pPr marL="391146" indent="0">
              <a:buNone/>
              <a:defRPr sz="1200"/>
            </a:lvl2pPr>
            <a:lvl3pPr marL="782292" indent="0">
              <a:buNone/>
              <a:defRPr sz="1000"/>
            </a:lvl3pPr>
            <a:lvl4pPr marL="1173438" indent="0">
              <a:buNone/>
              <a:defRPr sz="900"/>
            </a:lvl4pPr>
            <a:lvl5pPr marL="1564584" indent="0">
              <a:buNone/>
              <a:defRPr sz="900"/>
            </a:lvl5pPr>
            <a:lvl6pPr marL="1955730" indent="0">
              <a:buNone/>
              <a:defRPr sz="900"/>
            </a:lvl6pPr>
            <a:lvl7pPr marL="2346876" indent="0">
              <a:buNone/>
              <a:defRPr sz="900"/>
            </a:lvl7pPr>
            <a:lvl8pPr marL="2738022" indent="0">
              <a:buNone/>
              <a:defRPr sz="900"/>
            </a:lvl8pPr>
            <a:lvl9pPr marL="312916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176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550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52465" y="402567"/>
            <a:ext cx="2305764" cy="64078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35172" y="402567"/>
            <a:ext cx="6783626" cy="640782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31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_DEN\_ПРОЕКТЫ\_МФПА\Университет СИНЕРГИЯ\презентации\Рисунок1.jpg">
            <a:extLst>
              <a:ext uri="{FF2B5EF4-FFF2-40B4-BE49-F238E27FC236}">
                <a16:creationId xmlns:a16="http://schemas.microsoft.com/office/drawing/2014/main" id="{04EA8244-8613-47EF-ADFF-CECBFAAFD3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25898" cy="756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2D85A3D9-8E6C-42BC-A646-80F2D6AECC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77" y="1001906"/>
            <a:ext cx="2610490" cy="461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92507453-DF3E-4843-9C37-520D26E5A1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6766" y="2196455"/>
            <a:ext cx="9599868" cy="3807156"/>
          </a:xfrm>
        </p:spPr>
        <p:txBody>
          <a:bodyPr anchor="ctr">
            <a:normAutofit/>
          </a:bodyPr>
          <a:lstStyle>
            <a:lvl1pPr marL="0" algn="l" defTabSz="104305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5000" b="1" kern="1200" dirty="0">
                <a:solidFill>
                  <a:schemeClr val="bg1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4180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3C1DD5A-7DBA-4220-B8D8-20048D0ABCE3}"/>
              </a:ext>
            </a:extLst>
          </p:cNvPr>
          <p:cNvSpPr/>
          <p:nvPr userDrawn="1"/>
        </p:nvSpPr>
        <p:spPr>
          <a:xfrm>
            <a:off x="0" y="1795828"/>
            <a:ext cx="10693400" cy="4793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CBA8602-5369-476D-B67C-4D459E2AD0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673" y="561291"/>
            <a:ext cx="9687193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73CB2135-A489-4E6B-8FED-92D74838E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963" y="2919243"/>
            <a:ext cx="9824904" cy="3488816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EA6920BC-95BA-4EE0-B6B9-ABDFC2E139F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94963" y="2124447"/>
            <a:ext cx="9824904" cy="421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3632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CBA8602-5369-476D-B67C-4D459E2AD0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673" y="561291"/>
            <a:ext cx="9687193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73CB2135-A489-4E6B-8FED-92D74838E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963" y="2700511"/>
            <a:ext cx="9824904" cy="3707548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EA6920BC-95BA-4EE0-B6B9-ABDFC2E139F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94963" y="2124447"/>
            <a:ext cx="9824904" cy="421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0111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38" name="Заголовок 1">
            <a:extLst>
              <a:ext uri="{FF2B5EF4-FFF2-40B4-BE49-F238E27FC236}">
                <a16:creationId xmlns:a16="http://schemas.microsoft.com/office/drawing/2014/main" id="{92BB8558-F0D2-4EE4-AD81-BEA8F8628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673" y="561291"/>
            <a:ext cx="9687193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5C6B6E1A-7427-4160-A1D6-036AF3FE4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962" y="2141571"/>
            <a:ext cx="9824905" cy="4424697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2835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5" name="Объект 2">
            <a:extLst>
              <a:ext uri="{FF2B5EF4-FFF2-40B4-BE49-F238E27FC236}">
                <a16:creationId xmlns:a16="http://schemas.microsoft.com/office/drawing/2014/main" id="{73CB2135-A489-4E6B-8FED-92D74838E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212" y="3559861"/>
            <a:ext cx="3154337" cy="3006407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EA6920BC-95BA-4EE0-B6B9-ABDFC2E139F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24212" y="2141571"/>
            <a:ext cx="3154337" cy="1276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4" name="Объект 2">
            <a:extLst>
              <a:ext uri="{FF2B5EF4-FFF2-40B4-BE49-F238E27FC236}">
                <a16:creationId xmlns:a16="http://schemas.microsoft.com/office/drawing/2014/main" id="{A4523AE8-D259-411C-A6A2-3CD2D16943E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741209" y="3559861"/>
            <a:ext cx="3154337" cy="3006407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35" name="Текст 2">
            <a:extLst>
              <a:ext uri="{FF2B5EF4-FFF2-40B4-BE49-F238E27FC236}">
                <a16:creationId xmlns:a16="http://schemas.microsoft.com/office/drawing/2014/main" id="{2C6B67E9-E51A-4189-9E6F-B8FBB553E1F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741209" y="2141571"/>
            <a:ext cx="3154337" cy="1276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6" name="Объект 2">
            <a:extLst>
              <a:ext uri="{FF2B5EF4-FFF2-40B4-BE49-F238E27FC236}">
                <a16:creationId xmlns:a16="http://schemas.microsoft.com/office/drawing/2014/main" id="{D9E4D091-F7FD-4BCB-B863-BE189268567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158207" y="3559861"/>
            <a:ext cx="3154337" cy="3006407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37" name="Текст 2">
            <a:extLst>
              <a:ext uri="{FF2B5EF4-FFF2-40B4-BE49-F238E27FC236}">
                <a16:creationId xmlns:a16="http://schemas.microsoft.com/office/drawing/2014/main" id="{27AE658B-019B-4257-BC1E-5402C16CD9CF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158207" y="2141571"/>
            <a:ext cx="3154337" cy="1276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8" name="Заголовок 1">
            <a:extLst>
              <a:ext uri="{FF2B5EF4-FFF2-40B4-BE49-F238E27FC236}">
                <a16:creationId xmlns:a16="http://schemas.microsoft.com/office/drawing/2014/main" id="{92BB8558-F0D2-4EE4-AD81-BEA8F8628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674" y="561291"/>
            <a:ext cx="9779870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4525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EB9B11F2-6547-4B66-9341-F3EB5FC81BDB}"/>
              </a:ext>
            </a:extLst>
          </p:cNvPr>
          <p:cNvSpPr/>
          <p:nvPr userDrawn="1"/>
        </p:nvSpPr>
        <p:spPr>
          <a:xfrm>
            <a:off x="7759261" y="2470407"/>
            <a:ext cx="2359400" cy="40903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8" name="object 3">
            <a:extLst>
              <a:ext uri="{FF2B5EF4-FFF2-40B4-BE49-F238E27FC236}">
                <a16:creationId xmlns:a16="http://schemas.microsoft.com/office/drawing/2014/main" id="{4C967A7A-8161-4185-84CA-97E80FC9B322}"/>
              </a:ext>
            </a:extLst>
          </p:cNvPr>
          <p:cNvSpPr/>
          <p:nvPr userDrawn="1"/>
        </p:nvSpPr>
        <p:spPr>
          <a:xfrm>
            <a:off x="7222" y="252239"/>
            <a:ext cx="125720" cy="1815708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BDCE2DE8-E62B-4A34-8FC0-6B605B6B6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355" y="1133896"/>
            <a:ext cx="9499375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  <p:sp>
        <p:nvSpPr>
          <p:cNvPr id="31" name="Текст 2">
            <a:extLst>
              <a:ext uri="{FF2B5EF4-FFF2-40B4-BE49-F238E27FC236}">
                <a16:creationId xmlns:a16="http://schemas.microsoft.com/office/drawing/2014/main" id="{2B0BFA9E-BDB0-415B-8B27-5B6AB1518DB8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562355" y="489910"/>
            <a:ext cx="9499375" cy="276999"/>
          </a:xfrm>
        </p:spPr>
        <p:txBody>
          <a:bodyPr vert="horz" wrap="square" lIns="0" tIns="0" rIns="0" bIns="0" rtlCol="0" anchor="ctr">
            <a:spAutoFit/>
          </a:bodyPr>
          <a:lstStyle>
            <a:lvl1pPr>
              <a:defRPr lang="ru-RU" sz="2000" b="1" dirty="0">
                <a:solidFill>
                  <a:srgbClr val="E60000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marL="0" lvl="0" defTabSz="914400">
              <a:spcBef>
                <a:spcPct val="0"/>
              </a:spcBef>
              <a:buNone/>
            </a:pPr>
            <a:r>
              <a:rPr lang="ru-RU" dirty="0"/>
              <a:t>ОБРАЗЕЦ ТЕКСТА</a:t>
            </a:r>
          </a:p>
        </p:txBody>
      </p:sp>
      <p:sp>
        <p:nvSpPr>
          <p:cNvPr id="42" name="Объект 2">
            <a:extLst>
              <a:ext uri="{FF2B5EF4-FFF2-40B4-BE49-F238E27FC236}">
                <a16:creationId xmlns:a16="http://schemas.microsoft.com/office/drawing/2014/main" id="{DDA1D208-AC82-41CD-AC19-AA520B2C2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691" y="5058739"/>
            <a:ext cx="2304000" cy="150206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3" name="Объект 2">
            <a:extLst>
              <a:ext uri="{FF2B5EF4-FFF2-40B4-BE49-F238E27FC236}">
                <a16:creationId xmlns:a16="http://schemas.microsoft.com/office/drawing/2014/main" id="{2CB3BD24-831A-4664-875C-E9C7FB7F8C36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3017334" y="5058739"/>
            <a:ext cx="2304000" cy="150206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4" name="Объект 2">
            <a:extLst>
              <a:ext uri="{FF2B5EF4-FFF2-40B4-BE49-F238E27FC236}">
                <a16:creationId xmlns:a16="http://schemas.microsoft.com/office/drawing/2014/main" id="{F8D3A8DA-DE38-47DD-9DD4-6DEB7240F645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5388977" y="5058739"/>
            <a:ext cx="2304000" cy="150206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EE8C385B-C208-4106-8613-8BC5223A3F5C}"/>
              </a:ext>
            </a:extLst>
          </p:cNvPr>
          <p:cNvSpPr/>
          <p:nvPr userDrawn="1"/>
        </p:nvSpPr>
        <p:spPr>
          <a:xfrm>
            <a:off x="648087" y="4846672"/>
            <a:ext cx="7043531" cy="5166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sp>
        <p:nvSpPr>
          <p:cNvPr id="52" name="Текст 2">
            <a:extLst>
              <a:ext uri="{FF2B5EF4-FFF2-40B4-BE49-F238E27FC236}">
                <a16:creationId xmlns:a16="http://schemas.microsoft.com/office/drawing/2014/main" id="{7CEAFFC1-C332-47C7-9CFE-8FE0B3FD0457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7757731" y="2484487"/>
            <a:ext cx="2304000" cy="292598"/>
          </a:xfrm>
        </p:spPr>
        <p:txBody>
          <a:bodyPr anchor="b">
            <a:normAutofit/>
          </a:bodyPr>
          <a:lstStyle>
            <a:lvl1pPr marL="0" indent="0" algn="l">
              <a:buNone/>
              <a:defRPr sz="1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4" name="Объект 2">
            <a:extLst>
              <a:ext uri="{FF2B5EF4-FFF2-40B4-BE49-F238E27FC236}">
                <a16:creationId xmlns:a16="http://schemas.microsoft.com/office/drawing/2014/main" id="{BDB58731-0025-45AA-B7E6-AE93EE2F2764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7759260" y="2945191"/>
            <a:ext cx="2311011" cy="346286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8" name="Объект 2">
            <a:extLst>
              <a:ext uri="{FF2B5EF4-FFF2-40B4-BE49-F238E27FC236}">
                <a16:creationId xmlns:a16="http://schemas.microsoft.com/office/drawing/2014/main" id="{E9331FB5-268A-4AC3-A50C-029CFF37D9C2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665571" y="2470407"/>
            <a:ext cx="2304000" cy="237626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9" name="Объект 2">
            <a:extLst>
              <a:ext uri="{FF2B5EF4-FFF2-40B4-BE49-F238E27FC236}">
                <a16:creationId xmlns:a16="http://schemas.microsoft.com/office/drawing/2014/main" id="{073B8669-4C3C-4E00-85DA-6D255EE3B472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3037214" y="2470407"/>
            <a:ext cx="2304000" cy="237626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0" name="Объект 2">
            <a:extLst>
              <a:ext uri="{FF2B5EF4-FFF2-40B4-BE49-F238E27FC236}">
                <a16:creationId xmlns:a16="http://schemas.microsoft.com/office/drawing/2014/main" id="{6D28D3A1-3506-42DA-8E0C-5D900B154BFB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5408857" y="2470407"/>
            <a:ext cx="2304000" cy="237626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2143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6675" y="1237457"/>
            <a:ext cx="8020050" cy="2632440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6675" y="3971414"/>
            <a:ext cx="8020050" cy="1825554"/>
          </a:xfrm>
        </p:spPr>
        <p:txBody>
          <a:bodyPr/>
          <a:lstStyle>
            <a:lvl1pPr marL="0" indent="0" algn="ctr">
              <a:buNone/>
              <a:defRPr sz="2100"/>
            </a:lvl1pPr>
            <a:lvl2pPr marL="391146" indent="0" algn="ctr">
              <a:buNone/>
              <a:defRPr sz="1700"/>
            </a:lvl2pPr>
            <a:lvl3pPr marL="782292" indent="0" algn="ctr">
              <a:buNone/>
              <a:defRPr sz="1500"/>
            </a:lvl3pPr>
            <a:lvl4pPr marL="1173438" indent="0" algn="ctr">
              <a:buNone/>
              <a:defRPr sz="1400"/>
            </a:lvl4pPr>
            <a:lvl5pPr marL="1564584" indent="0" algn="ctr">
              <a:buNone/>
              <a:defRPr sz="1400"/>
            </a:lvl5pPr>
            <a:lvl6pPr marL="1955730" indent="0" algn="ctr">
              <a:buNone/>
              <a:defRPr sz="1400"/>
            </a:lvl6pPr>
            <a:lvl7pPr marL="2346876" indent="0" algn="ctr">
              <a:buNone/>
              <a:defRPr sz="1400"/>
            </a:lvl7pPr>
            <a:lvl8pPr marL="2738022" indent="0" algn="ctr">
              <a:buNone/>
              <a:defRPr sz="1400"/>
            </a:lvl8pPr>
            <a:lvl9pPr marL="3129168" indent="0" algn="ctr">
              <a:buNone/>
              <a:defRPr sz="14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812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5265" y="280935"/>
            <a:ext cx="1512396" cy="277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745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171" y="402569"/>
            <a:ext cx="9223058" cy="1461495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5171" y="2012836"/>
            <a:ext cx="9223058" cy="4797552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35171" y="7008172"/>
            <a:ext cx="2406015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B0CA2-EE7C-4F21-BC99-1B7BC45BB5BA}" type="datetimeFigureOut">
              <a:rPr lang="ru-RU" smtClean="0"/>
              <a:pPr/>
              <a:t>13.06.2026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42189" y="7008172"/>
            <a:ext cx="360902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52214" y="7008172"/>
            <a:ext cx="2406015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93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5" r:id="rId2"/>
    <p:sldLayoutId id="2147483719" r:id="rId3"/>
    <p:sldLayoutId id="2147483739" r:id="rId4"/>
    <p:sldLayoutId id="2147483736" r:id="rId5"/>
    <p:sldLayoutId id="2147483738" r:id="rId6"/>
    <p:sldLayoutId id="2147483737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l" defTabSz="782292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573" indent="-195573" algn="l" defTabSz="782292" rtl="0" eaLnBrk="1" latinLnBrk="0" hangingPunct="1">
        <a:lnSpc>
          <a:spcPct val="90000"/>
        </a:lnSpc>
        <a:spcBef>
          <a:spcPts val="85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86719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77865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011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60157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51303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42449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933595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324741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146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2292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38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84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5730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76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38022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29168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AEBF47-2662-48D1-B238-FBEE452D2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5790" y="3780631"/>
            <a:ext cx="9679452" cy="1915285"/>
          </a:xfrm>
        </p:spPr>
        <p:txBody>
          <a:bodyPr>
            <a:normAutofit fontScale="90000"/>
          </a:bodyPr>
          <a:lstStyle/>
          <a:p>
            <a:r>
              <a:rPr lang="ru-RU" sz="2100" dirty="0"/>
              <a:t>ОТЧЕТ</a:t>
            </a:r>
            <a:br>
              <a:rPr lang="ru-RU" sz="2100" dirty="0"/>
            </a:br>
            <a:r>
              <a:rPr lang="ru-RU" sz="2100" dirty="0"/>
              <a:t>о прохождении производственной практики</a:t>
            </a:r>
            <a:br>
              <a:rPr lang="ru-RU" sz="2100" dirty="0"/>
            </a:br>
            <a:r>
              <a:rPr lang="ru-RU" sz="2100" dirty="0"/>
              <a:t> </a:t>
            </a:r>
            <a:br>
              <a:rPr lang="ru-RU" sz="2100" dirty="0"/>
            </a:br>
            <a:r>
              <a:rPr lang="ru-RU" sz="2100" dirty="0"/>
              <a:t>по профессиональному модулю ПМ 01. Документирование хозяйственных операций и ведение бухгалтерского учета активов организации</a:t>
            </a:r>
            <a:br>
              <a:rPr lang="ru-RU" sz="2100" dirty="0"/>
            </a:br>
            <a:br>
              <a:rPr lang="ru-RU" sz="2100" dirty="0"/>
            </a:br>
            <a:r>
              <a:rPr lang="ru-RU" sz="2100" dirty="0"/>
              <a:t>в период с «___» ________ 20__ г. по «___» ________ 20__ г.</a:t>
            </a:r>
            <a:br>
              <a:rPr lang="ru-RU" sz="2100" dirty="0"/>
            </a:br>
            <a:br>
              <a:rPr lang="ru-RU" sz="2200" dirty="0"/>
            </a:br>
            <a:r>
              <a:rPr lang="ru-RU" sz="2000" dirty="0"/>
              <a:t>Специальность 38.02.01 Экономика и бухгалтерский учет (по отраслям)</a:t>
            </a: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8EC7E33D-1387-4B56-A695-F4C72A50F4EE}"/>
              </a:ext>
            </a:extLst>
          </p:cNvPr>
          <p:cNvSpPr txBox="1">
            <a:spLocks/>
          </p:cNvSpPr>
          <p:nvPr/>
        </p:nvSpPr>
        <p:spPr bwMode="auto">
          <a:xfrm>
            <a:off x="426967" y="5980906"/>
            <a:ext cx="8712968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ФИО обучающегося</a:t>
            </a:r>
            <a:r>
              <a:rPr kumimoji="0" lang="ru-RU" alt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: </a:t>
            </a:r>
            <a:r>
              <a:rPr lang="ru-RU" altLang="ru-RU" sz="2400" dirty="0">
                <a:solidFill>
                  <a:srgbClr val="FF0000"/>
                </a:solidFill>
                <a:latin typeface="Calibri"/>
              </a:rPr>
              <a:t>____________________________________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ru-RU" altLang="ru-RU" sz="2400" dirty="0">
                <a:solidFill>
                  <a:srgbClr val="FF0000"/>
                </a:solidFill>
                <a:latin typeface="Calibri"/>
              </a:rPr>
              <a:t>Группа: _______________________________________________</a:t>
            </a:r>
          </a:p>
          <a:p>
            <a:pPr lvl="0" algn="l" defTabSz="9144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lang="ru-RU" altLang="ru-RU" sz="2400" dirty="0">
                <a:solidFill>
                  <a:srgbClr val="FF0000"/>
                </a:solidFill>
                <a:latin typeface="Calibri"/>
              </a:rPr>
              <a:t>ФИО Руководителя:  ____________________________________</a:t>
            </a: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22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ru-RU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ru-RU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8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A02C01-F3A7-4DE2-9DF2-AD08FA482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516" y="1980431"/>
            <a:ext cx="9144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white"/>
                </a:solidFill>
                <a:latin typeface="Arial" charset="0"/>
              </a:rPr>
              <a:t>АВТОНОМНАЯ НЕКОММЕРЧЕСКАЯ ОРГАНИЗАЦИЯ ВЫСШЕГО ОБРАЗОВАНИЯ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white"/>
                </a:solidFill>
                <a:latin typeface="Arial" charset="0"/>
              </a:rPr>
              <a:t>«</a:t>
            </a:r>
            <a:r>
              <a:rPr lang="ru-RU" altLang="ru-RU" sz="1400" b="1">
                <a:solidFill>
                  <a:prstClr val="white"/>
                </a:solidFill>
                <a:latin typeface="Arial" charset="0"/>
              </a:rPr>
              <a:t>МОСКОВСКИЙ УНИВЕРСИТЕТ </a:t>
            </a:r>
            <a:r>
              <a:rPr lang="ru-RU" altLang="ru-RU" sz="1400" b="1" dirty="0">
                <a:solidFill>
                  <a:prstClr val="white"/>
                </a:solidFill>
                <a:latin typeface="Arial" charset="0"/>
              </a:rPr>
              <a:t>«СИНЕРГИЯ»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white"/>
                </a:solidFill>
                <a:latin typeface="Arial" charset="0"/>
              </a:rPr>
              <a:t>Факультет Экономики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white"/>
                </a:solidFill>
                <a:latin typeface="Arial" charset="0"/>
              </a:rPr>
              <a:t>Кафедра Бухгалтерского учета и налогообложения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ru-RU" altLang="ru-RU" sz="1200" b="1" dirty="0">
              <a:solidFill>
                <a:prstClr val="white"/>
              </a:solidFill>
              <a:latin typeface="Arial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FAFD3E6-40AD-430C-B49F-F866749EB8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986" y="190155"/>
            <a:ext cx="7971428" cy="71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806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Учетная политика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9E113B5C-D45C-4628-884B-A58FE26855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0609" y="2919413"/>
            <a:ext cx="3874394" cy="3489325"/>
          </a:xfrm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1746300" y="2052439"/>
            <a:ext cx="6840760" cy="49349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На основании данных Профильной организации составьте выписку из учетной политики в произвольной форме</a:t>
            </a:r>
          </a:p>
        </p:txBody>
      </p:sp>
      <p:sp>
        <p:nvSpPr>
          <p:cNvPr id="5" name="Овал 4"/>
          <p:cNvSpPr/>
          <p:nvPr/>
        </p:nvSpPr>
        <p:spPr>
          <a:xfrm>
            <a:off x="394963" y="1937794"/>
            <a:ext cx="9566555" cy="7947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538388" y="2700511"/>
            <a:ext cx="792088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218908" y="2732590"/>
            <a:ext cx="576064" cy="3733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918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457416"/>
            <a:ext cx="9687193" cy="775597"/>
          </a:xfrm>
        </p:spPr>
        <p:txBody>
          <a:bodyPr/>
          <a:lstStyle/>
          <a:p>
            <a:r>
              <a:rPr lang="ru-RU" sz="2800" dirty="0"/>
              <a:t>Составление первичных документов по учету денежных средств</a:t>
            </a:r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300" y="2628503"/>
            <a:ext cx="6480720" cy="3780235"/>
          </a:xfrm>
        </p:spPr>
      </p:pic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394963" y="1620391"/>
            <a:ext cx="9824904" cy="92554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Приходный кассовый ордер</a:t>
            </a:r>
          </a:p>
        </p:txBody>
      </p:sp>
      <p:sp>
        <p:nvSpPr>
          <p:cNvPr id="8" name="Овал 7"/>
          <p:cNvSpPr/>
          <p:nvPr/>
        </p:nvSpPr>
        <p:spPr>
          <a:xfrm>
            <a:off x="7722964" y="2124447"/>
            <a:ext cx="2496902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 lvl="0" algn="ctr" defTabSz="782292">
              <a:lnSpc>
                <a:spcPct val="90000"/>
              </a:lnSpc>
              <a:spcBef>
                <a:spcPts val="856"/>
              </a:spcBef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заполнить по фактическим данным ПКО 79</a:t>
            </a:r>
          </a:p>
        </p:txBody>
      </p:sp>
      <p:cxnSp>
        <p:nvCxnSpPr>
          <p:cNvPr id="11" name="Прямая со стрелкой 10"/>
          <p:cNvCxnSpPr>
            <a:stCxn id="8" idx="4"/>
          </p:cNvCxnSpPr>
          <p:nvPr/>
        </p:nvCxnSpPr>
        <p:spPr>
          <a:xfrm flipH="1">
            <a:off x="7722964" y="2844527"/>
            <a:ext cx="1248451" cy="6480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701BC8A-1577-42D6-9C36-9BAF00F2A5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731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Составление первичных документов</a:t>
            </a:r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300" y="2628503"/>
            <a:ext cx="6480720" cy="3780235"/>
          </a:xfrm>
        </p:spPr>
      </p:pic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394963" y="1620391"/>
            <a:ext cx="9824904" cy="92554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Приходный кассовый ордер</a:t>
            </a:r>
          </a:p>
        </p:txBody>
      </p:sp>
      <p:sp>
        <p:nvSpPr>
          <p:cNvPr id="8" name="Овал 7"/>
          <p:cNvSpPr/>
          <p:nvPr/>
        </p:nvSpPr>
        <p:spPr>
          <a:xfrm>
            <a:off x="7722964" y="2124447"/>
            <a:ext cx="2496902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 lvl="0" algn="ctr" defTabSz="782292">
              <a:lnSpc>
                <a:spcPct val="90000"/>
              </a:lnSpc>
              <a:spcBef>
                <a:spcPts val="856"/>
              </a:spcBef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заполнить по фактическим данным ПКО 82</a:t>
            </a:r>
          </a:p>
        </p:txBody>
      </p:sp>
      <p:cxnSp>
        <p:nvCxnSpPr>
          <p:cNvPr id="11" name="Прямая со стрелкой 10"/>
          <p:cNvCxnSpPr>
            <a:stCxn id="8" idx="4"/>
          </p:cNvCxnSpPr>
          <p:nvPr/>
        </p:nvCxnSpPr>
        <p:spPr>
          <a:xfrm flipH="1">
            <a:off x="7722964" y="2844527"/>
            <a:ext cx="1248451" cy="6480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9ABB79A-2F25-4016-B92B-BF406CF11D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189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Составление первичных документов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394963" y="1620391"/>
            <a:ext cx="9824904" cy="50405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Расходный кассовый ордер</a:t>
            </a:r>
          </a:p>
        </p:txBody>
      </p:sp>
      <p:sp>
        <p:nvSpPr>
          <p:cNvPr id="8" name="Овал 7"/>
          <p:cNvSpPr/>
          <p:nvPr/>
        </p:nvSpPr>
        <p:spPr>
          <a:xfrm>
            <a:off x="7722964" y="2124447"/>
            <a:ext cx="2496902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 lvl="0" algn="ctr" defTabSz="782292">
              <a:lnSpc>
                <a:spcPct val="90000"/>
              </a:lnSpc>
              <a:spcBef>
                <a:spcPts val="856"/>
              </a:spcBef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заполнить по фактическим данным РКО 109</a:t>
            </a:r>
          </a:p>
        </p:txBody>
      </p:sp>
      <p:cxnSp>
        <p:nvCxnSpPr>
          <p:cNvPr id="11" name="Прямая со стрелкой 10"/>
          <p:cNvCxnSpPr>
            <a:stCxn id="8" idx="4"/>
          </p:cNvCxnSpPr>
          <p:nvPr/>
        </p:nvCxnSpPr>
        <p:spPr>
          <a:xfrm flipH="1">
            <a:off x="7722964" y="2844527"/>
            <a:ext cx="1248451" cy="6480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145" y="2109167"/>
            <a:ext cx="5411818" cy="4536504"/>
          </a:xfr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0734F96-CDC3-44DA-83CC-3F9D666DA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735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Составление первичных документов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394963" y="1620391"/>
            <a:ext cx="9824904" cy="50405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Расходный кассовый ордер</a:t>
            </a:r>
          </a:p>
        </p:txBody>
      </p:sp>
      <p:sp>
        <p:nvSpPr>
          <p:cNvPr id="8" name="Овал 7"/>
          <p:cNvSpPr/>
          <p:nvPr/>
        </p:nvSpPr>
        <p:spPr>
          <a:xfrm>
            <a:off x="7722964" y="2124447"/>
            <a:ext cx="2496902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 lvl="0" algn="ctr" defTabSz="782292">
              <a:lnSpc>
                <a:spcPct val="90000"/>
              </a:lnSpc>
              <a:spcBef>
                <a:spcPts val="856"/>
              </a:spcBef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заполнить по фактическим данным РКО 115</a:t>
            </a:r>
          </a:p>
        </p:txBody>
      </p:sp>
      <p:cxnSp>
        <p:nvCxnSpPr>
          <p:cNvPr id="11" name="Прямая со стрелкой 10"/>
          <p:cNvCxnSpPr>
            <a:stCxn id="8" idx="4"/>
          </p:cNvCxnSpPr>
          <p:nvPr/>
        </p:nvCxnSpPr>
        <p:spPr>
          <a:xfrm flipH="1">
            <a:off x="7722964" y="2844527"/>
            <a:ext cx="1248451" cy="6480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145" y="2109167"/>
            <a:ext cx="5411818" cy="4536504"/>
          </a:xfr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8372ECF-7228-4FE9-9849-F7F57E2B4E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08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457416"/>
            <a:ext cx="9687193" cy="775597"/>
          </a:xfrm>
        </p:spPr>
        <p:txBody>
          <a:bodyPr/>
          <a:lstStyle/>
          <a:p>
            <a:r>
              <a:rPr lang="ru-RU" sz="2800" dirty="0"/>
              <a:t>Журнал хозяйственных операций </a:t>
            </a:r>
            <a:br>
              <a:rPr lang="ru-RU" sz="2800" dirty="0"/>
            </a:br>
            <a:r>
              <a:rPr lang="ru-RU" sz="2800" dirty="0"/>
              <a:t>по кассе за «___» ______ 20__г.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94656"/>
              </p:ext>
            </p:extLst>
          </p:nvPr>
        </p:nvGraphicFramePr>
        <p:xfrm>
          <a:off x="450156" y="1836415"/>
          <a:ext cx="9704265" cy="4638235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776718">
                  <a:extLst>
                    <a:ext uri="{9D8B030D-6E8A-4147-A177-3AD203B41FA5}">
                      <a16:colId xmlns:a16="http://schemas.microsoft.com/office/drawing/2014/main" val="673950289"/>
                    </a:ext>
                  </a:extLst>
                </a:gridCol>
                <a:gridCol w="3901923">
                  <a:extLst>
                    <a:ext uri="{9D8B030D-6E8A-4147-A177-3AD203B41FA5}">
                      <a16:colId xmlns:a16="http://schemas.microsoft.com/office/drawing/2014/main" val="1256698850"/>
                    </a:ext>
                  </a:extLst>
                </a:gridCol>
                <a:gridCol w="5025624">
                  <a:extLst>
                    <a:ext uri="{9D8B030D-6E8A-4147-A177-3AD203B41FA5}">
                      <a16:colId xmlns:a16="http://schemas.microsoft.com/office/drawing/2014/main" val="4057327390"/>
                    </a:ext>
                  </a:extLst>
                </a:gridCol>
              </a:tblGrid>
              <a:tr h="2631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№ п/п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Содержание операции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Сумма, руб.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4060916362"/>
                  </a:ext>
                </a:extLst>
              </a:tr>
              <a:tr h="154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 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kern="150" dirty="0" err="1">
                          <a:effectLst/>
                        </a:rPr>
                        <a:t>Сн</a:t>
                      </a:r>
                      <a:r>
                        <a:rPr lang="ru-RU" sz="1200" kern="150" dirty="0">
                          <a:effectLst/>
                        </a:rPr>
                        <a:t> — 15000 руб.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 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4156830955"/>
                  </a:ext>
                </a:extLst>
              </a:tr>
              <a:tr h="530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kern="150" dirty="0">
                          <a:effectLst/>
                        </a:rPr>
                        <a:t>Поступили в кассу с расчетного счета денежные средства: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kern="150" dirty="0">
                          <a:effectLst/>
                        </a:rPr>
                        <a:t>на хозяйственные и командировочные расходы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65000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2469228218"/>
                  </a:ext>
                </a:extLst>
              </a:tr>
              <a:tr h="3715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2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Поступили от покупателя ООО «Время» деньги в кассу за продукцию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58000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354896831"/>
                  </a:ext>
                </a:extLst>
              </a:tr>
              <a:tr h="3715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3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Поступили деньги в кассу от Аристова О.Л. в погашение полученного займа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95000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1181065610"/>
                  </a:ext>
                </a:extLst>
              </a:tr>
              <a:tr h="3715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4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Выдано из кассы Котову В.В. в возмещение перерасхода по подотчетным суммам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3200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2410507169"/>
                  </a:ext>
                </a:extLst>
              </a:tr>
              <a:tr h="4221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5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kern="150">
                          <a:effectLst/>
                        </a:rPr>
                        <a:t>Внесено в кассу Сеновым И.А.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kern="150">
                          <a:effectLst/>
                        </a:rPr>
                        <a:t>в счет погашения причиненного материального ущерба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12830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3593749913"/>
                  </a:ext>
                </a:extLst>
              </a:tr>
              <a:tr h="241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6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Выдано из кассы Рыкову В.С. на хозяйственные расходы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5000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2417468224"/>
                  </a:ext>
                </a:extLst>
              </a:tr>
              <a:tr h="3715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7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Получено в кассу от покупателя ООО «Крейсер» за реализованную продукцию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24000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3226586456"/>
                  </a:ext>
                </a:extLst>
              </a:tr>
              <a:tr h="2631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8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Возвращен остаток подотчетных сумм Мининым М.В.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210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778855917"/>
                  </a:ext>
                </a:extLst>
              </a:tr>
              <a:tr h="2631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9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Внесена на расчетный счет выручка за реализованную продукцию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80000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3740659593"/>
                  </a:ext>
                </a:extLst>
              </a:tr>
              <a:tr h="3715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10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Выдан из кассы аванс на командировочные расходы Агеевой П.Н.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60000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301" marR="25301" marT="25301" marB="25301" anchor="ctr"/>
                </a:tc>
                <a:extLst>
                  <a:ext uri="{0D108BD9-81ED-4DB2-BD59-A6C34878D82A}">
                    <a16:rowId xmlns:a16="http://schemas.microsoft.com/office/drawing/2014/main" val="3324104264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D27B39C-2265-4D60-B8A7-64E263B38D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042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252332"/>
            <a:ext cx="9687193" cy="1661993"/>
          </a:xfrm>
        </p:spPr>
        <p:txBody>
          <a:bodyPr/>
          <a:lstStyle/>
          <a:p>
            <a:r>
              <a:rPr lang="ru-RU" sz="2800" dirty="0"/>
              <a:t>Журнал хозяйственных операций </a:t>
            </a:r>
            <a:br>
              <a:rPr lang="ru-RU" sz="2800" dirty="0"/>
            </a:br>
            <a:r>
              <a:rPr lang="ru-RU" sz="2800" dirty="0"/>
              <a:t>по движению денежных средств </a:t>
            </a:r>
            <a:br>
              <a:rPr lang="ru-RU" sz="2800" dirty="0"/>
            </a:br>
            <a:r>
              <a:rPr lang="ru-RU" sz="2800" dirty="0"/>
              <a:t>на расчетном счете</a:t>
            </a:r>
            <a:br>
              <a:rPr lang="ru-RU" sz="3600" dirty="0"/>
            </a:b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758905"/>
              </p:ext>
            </p:extLst>
          </p:nvPr>
        </p:nvGraphicFramePr>
        <p:xfrm>
          <a:off x="713513" y="1980431"/>
          <a:ext cx="9481679" cy="4464497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776462">
                  <a:extLst>
                    <a:ext uri="{9D8B030D-6E8A-4147-A177-3AD203B41FA5}">
                      <a16:colId xmlns:a16="http://schemas.microsoft.com/office/drawing/2014/main" val="3333598126"/>
                    </a:ext>
                  </a:extLst>
                </a:gridCol>
                <a:gridCol w="4929411">
                  <a:extLst>
                    <a:ext uri="{9D8B030D-6E8A-4147-A177-3AD203B41FA5}">
                      <a16:colId xmlns:a16="http://schemas.microsoft.com/office/drawing/2014/main" val="1547728026"/>
                    </a:ext>
                  </a:extLst>
                </a:gridCol>
                <a:gridCol w="1258602">
                  <a:extLst>
                    <a:ext uri="{9D8B030D-6E8A-4147-A177-3AD203B41FA5}">
                      <a16:colId xmlns:a16="http://schemas.microsoft.com/office/drawing/2014/main" val="2727594371"/>
                    </a:ext>
                  </a:extLst>
                </a:gridCol>
                <a:gridCol w="1258602">
                  <a:extLst>
                    <a:ext uri="{9D8B030D-6E8A-4147-A177-3AD203B41FA5}">
                      <a16:colId xmlns:a16="http://schemas.microsoft.com/office/drawing/2014/main" val="3024091006"/>
                    </a:ext>
                  </a:extLst>
                </a:gridCol>
                <a:gridCol w="1258602">
                  <a:extLst>
                    <a:ext uri="{9D8B030D-6E8A-4147-A177-3AD203B41FA5}">
                      <a16:colId xmlns:a16="http://schemas.microsoft.com/office/drawing/2014/main" val="1367923704"/>
                    </a:ext>
                  </a:extLst>
                </a:gridCol>
              </a:tblGrid>
              <a:tr h="723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№ п/п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Содержание операции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Сумма, руб.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Дебет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Кредит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716173332"/>
                  </a:ext>
                </a:extLst>
              </a:tr>
              <a:tr h="1357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С расчетного счета перечислено в погашении задолженности: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-поставщикам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-прочим кредиторам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-внебюджетным фондам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27700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16400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35600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4114306864"/>
                  </a:ext>
                </a:extLst>
              </a:tr>
              <a:tr h="935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2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На расчетный счет зачислены платежи: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-от прочих дебиторов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-от покупателей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800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400000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947631979"/>
                  </a:ext>
                </a:extLst>
              </a:tr>
              <a:tr h="5127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С расчетного счета открыт аккредитив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180000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227384995"/>
                  </a:ext>
                </a:extLst>
              </a:tr>
              <a:tr h="935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4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С расчетного счета перечислена заработная плата работникам на зарплатные карты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860000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16861454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DF8464E-7E61-4172-B4D2-FB91573A52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544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Платежное поручение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6498826" y="2011156"/>
            <a:ext cx="3168353" cy="648072"/>
          </a:xfrm>
        </p:spPr>
        <p:txBody>
          <a:bodyPr>
            <a:normAutofit fontScale="92500"/>
          </a:bodyPr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Оформите платежное поручение на основании данных Профильной организации</a:t>
            </a:r>
          </a:p>
        </p:txBody>
      </p:sp>
      <p:pic>
        <p:nvPicPr>
          <p:cNvPr id="5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96" y="1836415"/>
            <a:ext cx="5040560" cy="4500315"/>
          </a:xfrm>
        </p:spPr>
      </p:pic>
      <p:sp>
        <p:nvSpPr>
          <p:cNvPr id="6" name="Овал 5"/>
          <p:cNvSpPr/>
          <p:nvPr/>
        </p:nvSpPr>
        <p:spPr>
          <a:xfrm>
            <a:off x="6426819" y="1836415"/>
            <a:ext cx="3312369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250356" y="2335192"/>
            <a:ext cx="4104456" cy="720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032B6AC-411B-43F6-A32A-BF09F8E5D4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036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103" y="587124"/>
            <a:ext cx="9687193" cy="955646"/>
          </a:xfrm>
        </p:spPr>
        <p:txBody>
          <a:bodyPr/>
          <a:lstStyle/>
          <a:p>
            <a:r>
              <a:rPr lang="ru-RU" sz="2800" dirty="0"/>
              <a:t>Расчеты с подотчетными лицами</a:t>
            </a:r>
            <a:br>
              <a:rPr lang="ru-RU" dirty="0"/>
            </a:b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83B84A79-2235-4B11-AA12-0F2F6446F4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0609" y="2919413"/>
            <a:ext cx="3874394" cy="3489325"/>
          </a:xfrm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1746300" y="2124447"/>
            <a:ext cx="7416824" cy="42149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Отразите указанные в данных Профильной организации операции в учете </a:t>
            </a:r>
          </a:p>
        </p:txBody>
      </p:sp>
      <p:sp>
        <p:nvSpPr>
          <p:cNvPr id="5" name="Овал 4"/>
          <p:cNvSpPr/>
          <p:nvPr/>
        </p:nvSpPr>
        <p:spPr>
          <a:xfrm>
            <a:off x="1242244" y="1980431"/>
            <a:ext cx="8208912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541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156" y="450305"/>
            <a:ext cx="9687193" cy="387798"/>
          </a:xfrm>
        </p:spPr>
        <p:txBody>
          <a:bodyPr/>
          <a:lstStyle/>
          <a:p>
            <a:r>
              <a:rPr lang="ru-RU" sz="2800" dirty="0"/>
              <a:t>Учет материалов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724014"/>
              </p:ext>
            </p:extLst>
          </p:nvPr>
        </p:nvGraphicFramePr>
        <p:xfrm>
          <a:off x="1569433" y="1908423"/>
          <a:ext cx="6984776" cy="5151546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573508">
                  <a:extLst>
                    <a:ext uri="{9D8B030D-6E8A-4147-A177-3AD203B41FA5}">
                      <a16:colId xmlns:a16="http://schemas.microsoft.com/office/drawing/2014/main" val="3649203532"/>
                    </a:ext>
                  </a:extLst>
                </a:gridCol>
                <a:gridCol w="3796075">
                  <a:extLst>
                    <a:ext uri="{9D8B030D-6E8A-4147-A177-3AD203B41FA5}">
                      <a16:colId xmlns:a16="http://schemas.microsoft.com/office/drawing/2014/main" val="756560898"/>
                    </a:ext>
                  </a:extLst>
                </a:gridCol>
                <a:gridCol w="871731">
                  <a:extLst>
                    <a:ext uri="{9D8B030D-6E8A-4147-A177-3AD203B41FA5}">
                      <a16:colId xmlns:a16="http://schemas.microsoft.com/office/drawing/2014/main" val="865616988"/>
                    </a:ext>
                  </a:extLst>
                </a:gridCol>
                <a:gridCol w="871731">
                  <a:extLst>
                    <a:ext uri="{9D8B030D-6E8A-4147-A177-3AD203B41FA5}">
                      <a16:colId xmlns:a16="http://schemas.microsoft.com/office/drawing/2014/main" val="810025787"/>
                    </a:ext>
                  </a:extLst>
                </a:gridCol>
                <a:gridCol w="871731">
                  <a:extLst>
                    <a:ext uri="{9D8B030D-6E8A-4147-A177-3AD203B41FA5}">
                      <a16:colId xmlns:a16="http://schemas.microsoft.com/office/drawing/2014/main" val="4034695631"/>
                    </a:ext>
                  </a:extLst>
                </a:gridCol>
              </a:tblGrid>
              <a:tr h="432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№ п/п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Содержание операции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Сумма, руб.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 </a:t>
                      </a: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</a:p>
                  </a:txBody>
                  <a:tcPr marL="28702" marR="28702" marT="28702" marB="28702"/>
                </a:tc>
                <a:extLst>
                  <a:ext uri="{0D108BD9-81ED-4DB2-BD59-A6C34878D82A}">
                    <a16:rowId xmlns:a16="http://schemas.microsoft.com/office/drawing/2014/main" val="1527895551"/>
                  </a:ext>
                </a:extLst>
              </a:tr>
              <a:tr h="611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Оприходованы материалы, полученные </a:t>
                      </a:r>
                      <a:br>
                        <a:rPr lang="ru-RU" sz="1400" kern="150" dirty="0">
                          <a:effectLst/>
                        </a:rPr>
                      </a:br>
                      <a:r>
                        <a:rPr lang="ru-RU" sz="1400" kern="150" dirty="0">
                          <a:effectLst/>
                        </a:rPr>
                        <a:t>от поставщика (без учета НДС)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48910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extLst>
                  <a:ext uri="{0D108BD9-81ED-4DB2-BD59-A6C34878D82A}">
                    <a16:rowId xmlns:a16="http://schemas.microsoft.com/office/drawing/2014/main" val="2244912478"/>
                  </a:ext>
                </a:extLst>
              </a:tr>
              <a:tr h="611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2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Отражены расходы за доставку материалов силами сторонней организации (без учета НДС)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5740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extLst>
                  <a:ext uri="{0D108BD9-81ED-4DB2-BD59-A6C34878D82A}">
                    <a16:rowId xmlns:a16="http://schemas.microsoft.com/office/drawing/2014/main" val="2705106989"/>
                  </a:ext>
                </a:extLst>
              </a:tr>
              <a:tr h="1051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Отражены расходы, связанные с посредническими услугами сторонней организации, связанные с приобретением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материалов (без учета НДС)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4210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extLst>
                  <a:ext uri="{0D108BD9-81ED-4DB2-BD59-A6C34878D82A}">
                    <a16:rowId xmlns:a16="http://schemas.microsoft.com/office/drawing/2014/main" val="2956884716"/>
                  </a:ext>
                </a:extLst>
              </a:tr>
              <a:tr h="967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4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Отпущены материалы на: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а) изготовление продукции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б) общехозяйственные нужды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31500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7300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 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extLst>
                  <a:ext uri="{0D108BD9-81ED-4DB2-BD59-A6C34878D82A}">
                    <a16:rowId xmlns:a16="http://schemas.microsoft.com/office/drawing/2014/main" val="2371906634"/>
                  </a:ext>
                </a:extLst>
              </a:tr>
              <a:tr h="967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5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kern="150">
                          <a:effectLst/>
                        </a:rPr>
                        <a:t>Списываются ТЗР, относящиеся к израсходованным материалам на: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kern="150">
                          <a:effectLst/>
                        </a:rPr>
                        <a:t>а) изготовление продукции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kern="150">
                          <a:effectLst/>
                        </a:rPr>
                        <a:t>б) общехозяйственные нужды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?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?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702" marR="28702" marT="28702" marB="28702"/>
                </a:tc>
                <a:extLst>
                  <a:ext uri="{0D108BD9-81ED-4DB2-BD59-A6C34878D82A}">
                    <a16:rowId xmlns:a16="http://schemas.microsoft.com/office/drawing/2014/main" val="1827060973"/>
                  </a:ext>
                </a:extLst>
              </a:tr>
            </a:tbl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2682403" y="1129139"/>
            <a:ext cx="4896545" cy="491252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chemeClr val="tx1"/>
                </a:solidFill>
              </a:rPr>
              <a:t>На основании данных Профильной организации отразите все операции по учету материалов</a:t>
            </a:r>
          </a:p>
        </p:txBody>
      </p:sp>
      <p:sp>
        <p:nvSpPr>
          <p:cNvPr id="6" name="Овал 5"/>
          <p:cNvSpPr/>
          <p:nvPr/>
        </p:nvSpPr>
        <p:spPr>
          <a:xfrm>
            <a:off x="2106340" y="1044327"/>
            <a:ext cx="5910962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3231FB7-F2BD-4C8B-807E-12AA02251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840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9AA99-22D7-45B3-8069-6E1FEDD93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Содержание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7645" y="1898174"/>
            <a:ext cx="1008112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/>
              <a:t>1. Общая организационная характеристика Профильной организации - объекта практики</a:t>
            </a:r>
          </a:p>
          <a:p>
            <a:r>
              <a:rPr lang="ru-RU" sz="1300" dirty="0"/>
              <a:t>1.1. Организационная структура организации</a:t>
            </a:r>
          </a:p>
          <a:p>
            <a:r>
              <a:rPr lang="ru-RU" sz="1300" dirty="0"/>
              <a:t>1.2. Организационная структура бухгалтерии</a:t>
            </a:r>
          </a:p>
          <a:p>
            <a:r>
              <a:rPr lang="ru-RU" sz="1300" dirty="0"/>
              <a:t>1.3. Функции и задачи бухгалтерии</a:t>
            </a:r>
          </a:p>
          <a:p>
            <a:r>
              <a:rPr lang="ru-RU" sz="1300" b="1" dirty="0"/>
              <a:t>2. Сбор информации об объекте практики и анализ содержания данных источников </a:t>
            </a:r>
            <a:endParaRPr lang="ru-RU" sz="1300" dirty="0"/>
          </a:p>
          <a:p>
            <a:r>
              <a:rPr lang="ru-RU" sz="1300" dirty="0"/>
              <a:t>2.1. Порядок организации рабочего места бухгалтера</a:t>
            </a:r>
          </a:p>
          <a:p>
            <a:r>
              <a:rPr lang="ru-RU" sz="1300" dirty="0"/>
              <a:t>2.2. Изучение программного продукта, применяемого для ведения бухгалтерского учета в организации</a:t>
            </a:r>
          </a:p>
          <a:p>
            <a:r>
              <a:rPr lang="ru-RU" sz="1300" dirty="0"/>
              <a:t>2.3. Разработка рабочего плана счетов</a:t>
            </a:r>
          </a:p>
          <a:p>
            <a:r>
              <a:rPr lang="ru-RU" sz="1300" dirty="0"/>
              <a:t>2.4. Анализ учетной политики организации</a:t>
            </a:r>
          </a:p>
          <a:p>
            <a:r>
              <a:rPr lang="ru-RU" sz="1300" dirty="0"/>
              <a:t>2.5. Изучение порядка проведения инвентаризации в организации</a:t>
            </a:r>
          </a:p>
          <a:p>
            <a:pPr algn="just"/>
            <a:r>
              <a:rPr lang="ru-RU" sz="1300" b="1" dirty="0"/>
              <a:t>3. Приобретение необходимых умений и практического опыта работы по специальности в рамках освоения вида деятельности ВД 1. Документирование хозяйственных операций и ведение бухгалтерского учета активов организации, в том числе денежных средств и расчетных операций, материально-производственных запасов, основных средств и нематериальных активов, затрат на оплату труда, затрат на производство продукции (работ, услуг), готовой продукции и ее реализации, учета товаров</a:t>
            </a:r>
            <a:endParaRPr lang="ru-RU" sz="1300" dirty="0"/>
          </a:p>
          <a:p>
            <a:r>
              <a:rPr lang="ru-RU" sz="1300" dirty="0"/>
              <a:t>3.1. Проверка документов: по форме, по существу совершения операций, арифметическая</a:t>
            </a:r>
          </a:p>
          <a:p>
            <a:r>
              <a:rPr lang="ru-RU" sz="1300" dirty="0"/>
              <a:t>3.2. Таксировка и </a:t>
            </a:r>
            <a:r>
              <a:rPr lang="ru-RU" sz="1300" dirty="0" err="1"/>
              <a:t>контировка</a:t>
            </a:r>
            <a:r>
              <a:rPr lang="ru-RU" sz="1300" dirty="0"/>
              <a:t> первичных документов</a:t>
            </a:r>
          </a:p>
          <a:p>
            <a:r>
              <a:rPr lang="ru-RU" sz="1300" dirty="0"/>
              <a:t>3.3. Составление документов и отражение на счетах бухгалтерского учета операций по учету денежных средств</a:t>
            </a:r>
          </a:p>
          <a:p>
            <a:r>
              <a:rPr lang="ru-RU" sz="1300" dirty="0"/>
              <a:t>3.4. Составление документов и отражение на счетах бухгалтерского учета операций по учету расчетов с дебиторами</a:t>
            </a:r>
          </a:p>
          <a:p>
            <a:r>
              <a:rPr lang="ru-RU" sz="1300" dirty="0"/>
              <a:t>3.5. Составление документов и отражение на счетах бухгалтерского учета операций по учету </a:t>
            </a:r>
            <a:r>
              <a:rPr lang="ru-RU" sz="1300" dirty="0" err="1"/>
              <a:t>внеоборотных</a:t>
            </a:r>
            <a:r>
              <a:rPr lang="ru-RU" sz="1300" dirty="0"/>
              <a:t> активов</a:t>
            </a:r>
          </a:p>
          <a:p>
            <a:r>
              <a:rPr lang="ru-RU" sz="1300" dirty="0"/>
              <a:t>3.6. Составление документов и отражение на счетах бухгалтерского учета операций по учету товарно-материальных ценностей</a:t>
            </a:r>
          </a:p>
          <a:p>
            <a:pPr algn="just"/>
            <a:r>
              <a:rPr lang="ru-RU" sz="1300" dirty="0"/>
              <a:t>3.7. Составление документов и отражение на счетах бухгалтерского учета операций по учету затрат на производство и реализацию продукции</a:t>
            </a:r>
          </a:p>
          <a:p>
            <a:r>
              <a:rPr lang="ru-RU" sz="1300" b="1" dirty="0"/>
              <a:t>4. Заключение. Обработка и анализ полученной информации об объекте практики</a:t>
            </a:r>
            <a:endParaRPr lang="ru-RU" sz="13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1CF1EC1-E5FD-4D24-B4BF-1F25A7C39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64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Учет </a:t>
            </a:r>
            <a:r>
              <a:rPr lang="ru-RU" sz="2800" dirty="0" err="1"/>
              <a:t>внеоборотных</a:t>
            </a:r>
            <a:r>
              <a:rPr lang="ru-RU" sz="2800" dirty="0"/>
              <a:t> активов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29E2D21F-76E0-4042-B187-6A94271D8D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0609" y="2919413"/>
            <a:ext cx="3874394" cy="3489325"/>
          </a:xfrm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1674292" y="2124447"/>
            <a:ext cx="7776864" cy="42149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Отразите указанные в данных Профильной организации операции в учете </a:t>
            </a:r>
          </a:p>
        </p:txBody>
      </p:sp>
      <p:sp>
        <p:nvSpPr>
          <p:cNvPr id="5" name="Овал 4"/>
          <p:cNvSpPr/>
          <p:nvPr/>
        </p:nvSpPr>
        <p:spPr>
          <a:xfrm>
            <a:off x="1242244" y="1980431"/>
            <a:ext cx="8208912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746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Учет затрат на производство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8420355"/>
              </p:ext>
            </p:extLst>
          </p:nvPr>
        </p:nvGraphicFramePr>
        <p:xfrm>
          <a:off x="894064" y="1764407"/>
          <a:ext cx="8964409" cy="4848567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677734">
                  <a:extLst>
                    <a:ext uri="{9D8B030D-6E8A-4147-A177-3AD203B41FA5}">
                      <a16:colId xmlns:a16="http://schemas.microsoft.com/office/drawing/2014/main" val="302484397"/>
                    </a:ext>
                  </a:extLst>
                </a:gridCol>
                <a:gridCol w="4970031">
                  <a:extLst>
                    <a:ext uri="{9D8B030D-6E8A-4147-A177-3AD203B41FA5}">
                      <a16:colId xmlns:a16="http://schemas.microsoft.com/office/drawing/2014/main" val="2981156240"/>
                    </a:ext>
                  </a:extLst>
                </a:gridCol>
                <a:gridCol w="1105548">
                  <a:extLst>
                    <a:ext uri="{9D8B030D-6E8A-4147-A177-3AD203B41FA5}">
                      <a16:colId xmlns:a16="http://schemas.microsoft.com/office/drawing/2014/main" val="3604031831"/>
                    </a:ext>
                  </a:extLst>
                </a:gridCol>
                <a:gridCol w="1105548">
                  <a:extLst>
                    <a:ext uri="{9D8B030D-6E8A-4147-A177-3AD203B41FA5}">
                      <a16:colId xmlns:a16="http://schemas.microsoft.com/office/drawing/2014/main" val="2804172773"/>
                    </a:ext>
                  </a:extLst>
                </a:gridCol>
                <a:gridCol w="1105548">
                  <a:extLst>
                    <a:ext uri="{9D8B030D-6E8A-4147-A177-3AD203B41FA5}">
                      <a16:colId xmlns:a16="http://schemas.microsoft.com/office/drawing/2014/main" val="185482552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№ п/п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Содержание операции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Сумма, руб.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2467194891"/>
                  </a:ext>
                </a:extLst>
              </a:tr>
              <a:tr h="304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1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Отпущены сырье и материалы на производство продукции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50000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1925980732"/>
                  </a:ext>
                </a:extLst>
              </a:tr>
              <a:tr h="4331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2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Начислена заработная плата рабочим основного производства, за выпуск продукции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500000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2008698154"/>
                  </a:ext>
                </a:extLst>
              </a:tr>
              <a:tr h="6904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3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Начислены страховые взносы в государственные внебюджетные фонды и взносы в Фонд социального страхования на травматизм и профессиональные заболевания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155000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2972793993"/>
                  </a:ext>
                </a:extLst>
              </a:tr>
              <a:tr h="304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4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Начислена амортизация производственного оборудования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30000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1999237756"/>
                  </a:ext>
                </a:extLst>
              </a:tr>
              <a:tr h="304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5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Учтены затраты на электроэнергию на технологические нужды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7000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2335076665"/>
                  </a:ext>
                </a:extLst>
              </a:tr>
              <a:tr h="4331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6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Начислена амортизация нематериального актива (товарный знак)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4000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1649397627"/>
                  </a:ext>
                </a:extLst>
              </a:tr>
              <a:tr h="4331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7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Начислена заработная плата административно-управленческому персоналу предприятия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120000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2865950445"/>
                  </a:ext>
                </a:extLst>
              </a:tr>
              <a:tr h="6904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8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Начислены страховые взносы в государственные внебюджетные фонды и взносы в Фонд социального страхования на травматизм и профессиональные заболевания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37200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3758804707"/>
                  </a:ext>
                </a:extLst>
              </a:tr>
              <a:tr h="4331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9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В конце месяца определяются и списываются общехозяйственные затраты со счета 26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?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3637687688"/>
                  </a:ext>
                </a:extLst>
              </a:tr>
              <a:tr h="304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10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</a:rPr>
                        <a:t>Оприходована на склад готовая продукция</a:t>
                      </a:r>
                      <a:endParaRPr lang="ru-RU" sz="1400" kern="1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</a:rPr>
                        <a:t>95000</a:t>
                      </a: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356" marR="20356" marT="20356" marB="20356"/>
                </a:tc>
                <a:extLst>
                  <a:ext uri="{0D108BD9-81ED-4DB2-BD59-A6C34878D82A}">
                    <a16:rowId xmlns:a16="http://schemas.microsoft.com/office/drawing/2014/main" val="190967692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B36E1D1-4047-484A-BBFF-E1D2BA7E9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6153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4963" y="623371"/>
            <a:ext cx="9687193" cy="387798"/>
          </a:xfrm>
        </p:spPr>
        <p:txBody>
          <a:bodyPr/>
          <a:lstStyle/>
          <a:p>
            <a:r>
              <a:rPr lang="ru-RU" sz="2800" dirty="0"/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6461" y="3276575"/>
            <a:ext cx="9625695" cy="298746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1. …</a:t>
            </a:r>
          </a:p>
          <a:p>
            <a:pPr marL="0" indent="0">
              <a:buNone/>
            </a:pPr>
            <a:r>
              <a:rPr lang="ru-RU" dirty="0"/>
              <a:t>2. …</a:t>
            </a:r>
          </a:p>
          <a:p>
            <a:pPr marL="0" indent="0">
              <a:buNone/>
            </a:pPr>
            <a:r>
              <a:rPr lang="ru-RU" dirty="0"/>
              <a:t>3. …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369970" y="1836415"/>
            <a:ext cx="9824904" cy="1368152"/>
          </a:xfrm>
        </p:spPr>
        <p:txBody>
          <a:bodyPr>
            <a:normAutofit/>
          </a:bodyPr>
          <a:lstStyle/>
          <a:p>
            <a:pPr indent="449263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solidFill>
                  <a:schemeClr val="tx1"/>
                </a:solidFill>
              </a:rPr>
              <a:t>Осуществите комплексный анализ полученной информации, разработайте свои предложения и рекомендации на основе сравнения полученного </a:t>
            </a:r>
            <a:r>
              <a:rPr lang="ru-RU" sz="1400">
                <a:solidFill>
                  <a:schemeClr val="tx1"/>
                </a:solidFill>
              </a:rPr>
              <a:t>практического опыта с </a:t>
            </a:r>
            <a:r>
              <a:rPr lang="ru-RU" sz="1400" dirty="0">
                <a:solidFill>
                  <a:schemeClr val="tx1"/>
                </a:solidFill>
              </a:rPr>
              <a:t>пройденным по профессиональному модулю ПМ.01 Документирование хозяйственных операций и ведение бухгалтерского учета активов организации теоретическим материалом:</a:t>
            </a:r>
            <a:endParaRPr lang="ru-RU" sz="1400" b="0" dirty="0">
              <a:solidFill>
                <a:schemeClr val="tx1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4A80780-474C-41E0-9D16-7BCB9D356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58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2673" y="457416"/>
            <a:ext cx="9687193" cy="775597"/>
          </a:xfrm>
        </p:spPr>
        <p:txBody>
          <a:bodyPr/>
          <a:lstStyle/>
          <a:p>
            <a:r>
              <a:rPr lang="ru-RU" sz="2800" dirty="0"/>
              <a:t>Общая информация о Профильной организации - объекте практики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532673" y="2700511"/>
            <a:ext cx="9824904" cy="3488816"/>
          </a:xfrm>
        </p:spPr>
        <p:txBody>
          <a:bodyPr/>
          <a:lstStyle/>
          <a:p>
            <a:r>
              <a:rPr lang="ru-RU" dirty="0"/>
              <a:t>организационно-правовая форма,</a:t>
            </a:r>
          </a:p>
          <a:p>
            <a:r>
              <a:rPr lang="ru-RU" dirty="0"/>
              <a:t>вид деятельности,</a:t>
            </a:r>
          </a:p>
          <a:p>
            <a:r>
              <a:rPr lang="ru-RU" dirty="0"/>
              <a:t>место расположения, </a:t>
            </a:r>
          </a:p>
          <a:p>
            <a:r>
              <a:rPr lang="ru-RU" dirty="0"/>
              <a:t>режим работы,</a:t>
            </a:r>
          </a:p>
          <a:p>
            <a:r>
              <a:rPr lang="ru-RU" dirty="0"/>
              <a:t>перечень основных и дополнительных услуг,</a:t>
            </a:r>
          </a:p>
          <a:p>
            <a:r>
              <a:rPr lang="ru-RU" dirty="0"/>
              <a:t>масштабы деятельности (малое предприятие, крупная, средняя организация)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ru-RU" dirty="0"/>
              <a:t>Приведите краткую характеристику организации: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5F67530-9854-4A66-9E7A-A6E80B35E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472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432288"/>
            <a:ext cx="9687193" cy="1343445"/>
          </a:xfrm>
        </p:spPr>
        <p:txBody>
          <a:bodyPr/>
          <a:lstStyle/>
          <a:p>
            <a:r>
              <a:rPr lang="ru-RU" sz="2800" dirty="0"/>
              <a:t>Организационная структура Профильной организации</a:t>
            </a:r>
            <a:br>
              <a:rPr lang="ru-RU" dirty="0"/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244" y="2695232"/>
            <a:ext cx="8064896" cy="3713506"/>
          </a:xfrm>
        </p:spPr>
      </p:pic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7074891" y="1764407"/>
            <a:ext cx="3144975" cy="781530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Приведите схему управления организации – объекта практики</a:t>
            </a:r>
          </a:p>
        </p:txBody>
      </p:sp>
      <p:sp>
        <p:nvSpPr>
          <p:cNvPr id="3" name="Овал 2"/>
          <p:cNvSpPr/>
          <p:nvPr/>
        </p:nvSpPr>
        <p:spPr>
          <a:xfrm>
            <a:off x="6842807" y="1615112"/>
            <a:ext cx="3384376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2C12B41-7BE5-498B-A6B7-823D091009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98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Организационная структура бухгалтерии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372" y="1908423"/>
            <a:ext cx="5832648" cy="4284291"/>
          </a:xfr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1DF8324-DFBF-4BA3-B22E-CD33C2916C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698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457416"/>
            <a:ext cx="8558443" cy="775597"/>
          </a:xfrm>
        </p:spPr>
        <p:txBody>
          <a:bodyPr/>
          <a:lstStyle/>
          <a:p>
            <a:r>
              <a:rPr lang="ru-RU" sz="2800" dirty="0"/>
              <a:t>Функции бухгалтерии в Профильной организации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 …</a:t>
            </a:r>
          </a:p>
          <a:p>
            <a:pPr marL="0" indent="0">
              <a:buNone/>
            </a:pPr>
            <a:r>
              <a:rPr lang="ru-RU" dirty="0"/>
              <a:t>2. …</a:t>
            </a:r>
          </a:p>
          <a:p>
            <a:pPr marL="0" indent="0">
              <a:buNone/>
            </a:pPr>
            <a:r>
              <a:rPr lang="ru-RU" dirty="0"/>
              <a:t>3. …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r>
              <a:rPr lang="ru-RU" sz="1600" dirty="0">
                <a:solidFill>
                  <a:schemeClr val="tx1"/>
                </a:solidFill>
              </a:rPr>
              <a:t>Ниже необходимо кратко описать основные функции бухгалтерии</a:t>
            </a:r>
          </a:p>
        </p:txBody>
      </p:sp>
      <p:sp>
        <p:nvSpPr>
          <p:cNvPr id="11" name="Овал 10"/>
          <p:cNvSpPr/>
          <p:nvPr/>
        </p:nvSpPr>
        <p:spPr>
          <a:xfrm>
            <a:off x="394963" y="1908423"/>
            <a:ext cx="7400009" cy="8640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1924419" y="2772519"/>
            <a:ext cx="2160240" cy="4320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1" idx="4"/>
          </p:cNvCxnSpPr>
          <p:nvPr/>
        </p:nvCxnSpPr>
        <p:spPr>
          <a:xfrm flipH="1">
            <a:off x="1890316" y="2772519"/>
            <a:ext cx="2204652" cy="11521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0BEF7A-D2BD-4C87-9342-63785F4AF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316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Порядок организации бухгалтерского учета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Ответственность за организацию бухгалтерского учета несет …</a:t>
            </a:r>
          </a:p>
          <a:p>
            <a:r>
              <a:rPr lang="ru-RU" dirty="0"/>
              <a:t>В организации создана бухгалтерия, возглавляемая главным бухгалтером …</a:t>
            </a:r>
          </a:p>
          <a:p>
            <a:r>
              <a:rPr lang="ru-RU" dirty="0"/>
              <a:t>Применяется … форма учета</a:t>
            </a:r>
          </a:p>
          <a:p>
            <a:r>
              <a:rPr lang="ru-RU" dirty="0"/>
              <a:t>Для ведения бухгалтерского учета используется программа …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394963" y="2124447"/>
            <a:ext cx="3871617" cy="42149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Необходимо кратко описать основные особенности </a:t>
            </a:r>
          </a:p>
          <a:p>
            <a:r>
              <a:rPr lang="ru-RU" dirty="0">
                <a:solidFill>
                  <a:schemeClr val="tx1"/>
                </a:solidFill>
              </a:rPr>
              <a:t>организации бухгалтерского учета Профильной организации</a:t>
            </a:r>
          </a:p>
        </p:txBody>
      </p:sp>
      <p:sp>
        <p:nvSpPr>
          <p:cNvPr id="5" name="Овал 4"/>
          <p:cNvSpPr/>
          <p:nvPr/>
        </p:nvSpPr>
        <p:spPr>
          <a:xfrm>
            <a:off x="394963" y="1908423"/>
            <a:ext cx="4087641" cy="8640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>
            <a:stCxn id="5" idx="4"/>
          </p:cNvCxnSpPr>
          <p:nvPr/>
        </p:nvCxnSpPr>
        <p:spPr>
          <a:xfrm>
            <a:off x="2438784" y="2772519"/>
            <a:ext cx="1179724" cy="1467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FFC7670-9300-4B64-A7A2-61B170F49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206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51316"/>
            <a:ext cx="9687193" cy="387798"/>
          </a:xfrm>
        </p:spPr>
        <p:txBody>
          <a:bodyPr/>
          <a:lstStyle/>
          <a:p>
            <a:r>
              <a:rPr lang="ru-RU" sz="2800" dirty="0"/>
              <a:t>График документооборота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702943"/>
              </p:ext>
            </p:extLst>
          </p:nvPr>
        </p:nvGraphicFramePr>
        <p:xfrm>
          <a:off x="532673" y="3280464"/>
          <a:ext cx="9825032" cy="247150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701788">
                  <a:extLst>
                    <a:ext uri="{9D8B030D-6E8A-4147-A177-3AD203B41FA5}">
                      <a16:colId xmlns:a16="http://schemas.microsoft.com/office/drawing/2014/main" val="2981905987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880884279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2727907672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2078545493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3892396343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3654914596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476590895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667426547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295932258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2449727627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818275264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311334525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102058486"/>
                    </a:ext>
                  </a:extLst>
                </a:gridCol>
                <a:gridCol w="701788">
                  <a:extLst>
                    <a:ext uri="{9D8B030D-6E8A-4147-A177-3AD203B41FA5}">
                      <a16:colId xmlns:a16="http://schemas.microsoft.com/office/drawing/2014/main" val="3027528121"/>
                    </a:ext>
                  </a:extLst>
                </a:gridCol>
              </a:tblGrid>
              <a:tr h="532284">
                <a:tc rowSpan="2"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документа</a:t>
                      </a:r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200" dirty="0">
                          <a:effectLst/>
                        </a:rPr>
                        <a:t>Создание документа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200" dirty="0">
                          <a:effectLst/>
                        </a:rPr>
                        <a:t>Проверка документа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200">
                          <a:effectLst/>
                        </a:rPr>
                        <a:t>Обработка документа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200">
                          <a:effectLst/>
                        </a:rPr>
                        <a:t>Передача в архив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771774"/>
                  </a:ext>
                </a:extLst>
              </a:tr>
              <a:tr h="532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кол-во экз.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ответственный за выписку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ответственный за оформление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ответственный за исполнение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срок исполнения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ответственный за проверку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кто представляет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порядок представления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срок представления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кто исполняет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срок исполнения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кто исполняет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срок передач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23846760"/>
                  </a:ext>
                </a:extLst>
              </a:tr>
              <a:tr h="265051"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 fontAlgn="t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000" dirty="0">
                          <a:effectLst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32049904"/>
                  </a:ext>
                </a:extLst>
              </a:tr>
              <a:tr h="532284"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ПКО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бухгалтерия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бухгалтерия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касса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ежедневно (до:</a:t>
                      </a:r>
                    </a:p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часов)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бухгалтерия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кассир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при отчете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ежедневно (до:</a:t>
                      </a:r>
                    </a:p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часов)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just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кассир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just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ежедневно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just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бухгалтерия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</a:rPr>
                        <a:t>по истечению квартала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16748953"/>
                  </a:ext>
                </a:extLst>
              </a:tr>
              <a:tr h="532284">
                <a:tc>
                  <a:txBody>
                    <a:bodyPr/>
                    <a:lstStyle/>
                    <a:p>
                      <a:r>
                        <a:rPr lang="ru-RU" dirty="0"/>
                        <a:t>………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29119"/>
                  </a:ext>
                </a:extLst>
              </a:tr>
            </a:tbl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405062" y="2196455"/>
            <a:ext cx="9824904" cy="108012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0" dirty="0">
                <a:solidFill>
                  <a:schemeClr val="tx1"/>
                </a:solidFill>
              </a:rPr>
              <a:t>Пример графика документооборота</a:t>
            </a:r>
          </a:p>
          <a:p>
            <a:pPr algn="ctr"/>
            <a:r>
              <a:rPr lang="ru-RU" b="0" dirty="0">
                <a:solidFill>
                  <a:schemeClr val="tx1"/>
                </a:solidFill>
              </a:rPr>
              <a:t>в Профильной организации__________________</a:t>
            </a:r>
          </a:p>
          <a:p>
            <a:pPr algn="ctr"/>
            <a:r>
              <a:rPr lang="ru-RU" b="0" dirty="0">
                <a:solidFill>
                  <a:schemeClr val="tx1"/>
                </a:solidFill>
              </a:rPr>
              <a:t> </a:t>
            </a:r>
          </a:p>
          <a:p>
            <a:pPr algn="r"/>
            <a:r>
              <a:rPr lang="ru-RU" b="0" dirty="0">
                <a:solidFill>
                  <a:schemeClr val="tx1"/>
                </a:solidFill>
              </a:rPr>
              <a:t>Утверждено приказом N ___ от ____________ г.</a:t>
            </a:r>
          </a:p>
          <a:p>
            <a:pPr algn="ctr"/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FED22A-69F9-44E5-B117-EA80ADE1A7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76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4" y="494496"/>
            <a:ext cx="9687193" cy="387798"/>
          </a:xfrm>
        </p:spPr>
        <p:txBody>
          <a:bodyPr/>
          <a:lstStyle/>
          <a:p>
            <a:r>
              <a:rPr lang="ru-RU" sz="2800" dirty="0"/>
              <a:t>Рабочий план счетов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16" y="1980431"/>
            <a:ext cx="7416824" cy="4680520"/>
          </a:xfrm>
        </p:spPr>
      </p:pic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394963" y="1188343"/>
            <a:ext cx="4735713" cy="542619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Необходимо привести те счета бухгалтерского учета,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 которые применяются в Профильной организации</a:t>
            </a:r>
          </a:p>
        </p:txBody>
      </p:sp>
      <p:sp>
        <p:nvSpPr>
          <p:cNvPr id="6" name="Овал 5"/>
          <p:cNvSpPr/>
          <p:nvPr/>
        </p:nvSpPr>
        <p:spPr>
          <a:xfrm>
            <a:off x="162124" y="1044327"/>
            <a:ext cx="5328592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>
            <a:stCxn id="6" idx="5"/>
          </p:cNvCxnSpPr>
          <p:nvPr/>
        </p:nvCxnSpPr>
        <p:spPr>
          <a:xfrm>
            <a:off x="4710362" y="1843342"/>
            <a:ext cx="420314" cy="1370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A89581A-428D-4EB5-9CBF-89FAE005CE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570" y="189776"/>
            <a:ext cx="7974259" cy="718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4531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_шаблончик A4 (1)" id="{CECEB147-F7F0-4995-89D0-2FD57D90FCEB}" vid="{306AE4ED-CFFA-434E-A652-8353525159A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презентация_шаблончик A4 (1)</Template>
  <TotalTime>1522</TotalTime>
  <Words>1234</Words>
  <Application>Microsoft Office PowerPoint</Application>
  <PresentationFormat>Произвольный</PresentationFormat>
  <Paragraphs>276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Times New Roman</vt:lpstr>
      <vt:lpstr>Тема Office</vt:lpstr>
      <vt:lpstr>ОТЧЕТ о прохождении производственной практики   по профессиональному модулю ПМ 01. Документирование хозяйственных операций и ведение бухгалтерского учета активов организации  в период с «___» ________ 20__ г. по «___» ________ 20__ г.  Специальность 38.02.01 Экономика и бухгалтерский учет (по отраслям)</vt:lpstr>
      <vt:lpstr>Содержание</vt:lpstr>
      <vt:lpstr>Общая информация о Профильной организации - объекте практики</vt:lpstr>
      <vt:lpstr>Организационная структура Профильной организации </vt:lpstr>
      <vt:lpstr>Организационная структура бухгалтерии</vt:lpstr>
      <vt:lpstr>Функции бухгалтерии в Профильной организации</vt:lpstr>
      <vt:lpstr>Порядок организации бухгалтерского учета</vt:lpstr>
      <vt:lpstr>График документооборота </vt:lpstr>
      <vt:lpstr>Рабочий план счетов</vt:lpstr>
      <vt:lpstr>Учетная политика</vt:lpstr>
      <vt:lpstr>Составление первичных документов по учету денежных средств</vt:lpstr>
      <vt:lpstr>Составление первичных документов</vt:lpstr>
      <vt:lpstr>Составление первичных документов</vt:lpstr>
      <vt:lpstr>Составление первичных документов</vt:lpstr>
      <vt:lpstr>Журнал хозяйственных операций  по кассе за «___» ______ 20__г.</vt:lpstr>
      <vt:lpstr>Журнал хозяйственных операций  по движению денежных средств  на расчетном счете </vt:lpstr>
      <vt:lpstr>Платежное поручение</vt:lpstr>
      <vt:lpstr>Расчеты с подотчетными лицами </vt:lpstr>
      <vt:lpstr>Учет материалов</vt:lpstr>
      <vt:lpstr>Учет внеоборотных активов</vt:lpstr>
      <vt:lpstr>Учет затрат на производство</vt:lpstr>
      <vt:lpstr>Выводы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Катя</dc:creator>
  <cp:lastModifiedBy>Алексей Ефремов</cp:lastModifiedBy>
  <cp:revision>119</cp:revision>
  <cp:lastPrinted>2019-08-06T13:15:09Z</cp:lastPrinted>
  <dcterms:created xsi:type="dcterms:W3CDTF">2020-03-27T22:15:06Z</dcterms:created>
  <dcterms:modified xsi:type="dcterms:W3CDTF">2026-06-13T10:12:24Z</dcterms:modified>
</cp:coreProperties>
</file>