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5" r:id="rId2"/>
    <p:sldId id="648" r:id="rId3"/>
    <p:sldId id="719" r:id="rId4"/>
    <p:sldId id="710" r:id="rId5"/>
    <p:sldId id="649" r:id="rId6"/>
    <p:sldId id="724" r:id="rId7"/>
    <p:sldId id="725" r:id="rId8"/>
    <p:sldId id="726" r:id="rId9"/>
    <p:sldId id="651" r:id="rId10"/>
    <p:sldId id="720" r:id="rId11"/>
    <p:sldId id="727" r:id="rId12"/>
    <p:sldId id="721" r:id="rId13"/>
    <p:sldId id="728" r:id="rId14"/>
    <p:sldId id="732" r:id="rId15"/>
    <p:sldId id="731" r:id="rId16"/>
    <p:sldId id="722" r:id="rId17"/>
    <p:sldId id="735" r:id="rId18"/>
    <p:sldId id="733" r:id="rId19"/>
    <p:sldId id="736" r:id="rId20"/>
    <p:sldId id="723" r:id="rId21"/>
    <p:sldId id="738" r:id="rId22"/>
    <p:sldId id="737" r:id="rId23"/>
    <p:sldId id="698" r:id="rId24"/>
    <p:sldId id="739" r:id="rId25"/>
    <p:sldId id="745" r:id="rId26"/>
    <p:sldId id="746" r:id="rId27"/>
    <p:sldId id="740" r:id="rId28"/>
    <p:sldId id="741" r:id="rId29"/>
    <p:sldId id="716" r:id="rId30"/>
    <p:sldId id="742" r:id="rId31"/>
    <p:sldId id="743" r:id="rId32"/>
    <p:sldId id="744" r:id="rId33"/>
  </p:sldIdLst>
  <p:sldSz cx="10693400" cy="7561263"/>
  <p:notesSz cx="6669088" cy="9928225"/>
  <p:defaultTextStyle>
    <a:defPPr>
      <a:defRPr lang="ru-RU"/>
    </a:defPPr>
    <a:lvl1pPr marL="0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33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08" userDrawn="1">
          <p15:clr>
            <a:srgbClr val="A4A3A4"/>
          </p15:clr>
        </p15:guide>
        <p15:guide id="4" pos="3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E6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9881" autoAdjust="0"/>
  </p:normalViewPr>
  <p:slideViewPr>
    <p:cSldViewPr showGuides="1">
      <p:cViewPr varScale="1">
        <p:scale>
          <a:sx n="65" d="100"/>
          <a:sy n="65" d="100"/>
        </p:scale>
        <p:origin x="1248" y="108"/>
      </p:cViewPr>
      <p:guideLst>
        <p:guide orient="horz" pos="2296"/>
        <p:guide pos="2880"/>
        <p:guide orient="horz" pos="2508"/>
        <p:guide pos="3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41425"/>
            <a:ext cx="47355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33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9037-5C04-413C-AFF2-1B3777C3E5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305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630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60" indent="0">
              <a:buNone/>
              <a:defRPr sz="1200"/>
            </a:lvl2pPr>
            <a:lvl3pPr marL="782320" indent="0">
              <a:buNone/>
              <a:defRPr sz="1000"/>
            </a:lvl3pPr>
            <a:lvl4pPr marL="1173480" indent="0">
              <a:buNone/>
              <a:defRPr sz="900"/>
            </a:lvl4pPr>
            <a:lvl5pPr marL="1564640" indent="0">
              <a:buNone/>
              <a:defRPr sz="900"/>
            </a:lvl5pPr>
            <a:lvl6pPr marL="1955800" indent="0">
              <a:buNone/>
              <a:defRPr sz="900"/>
            </a:lvl6pPr>
            <a:lvl7pPr marL="2346960" indent="0">
              <a:buNone/>
              <a:defRPr sz="900"/>
            </a:lvl7pPr>
            <a:lvl8pPr marL="2738120" indent="0">
              <a:buNone/>
              <a:defRPr sz="900"/>
            </a:lvl8pPr>
            <a:lvl9pPr marL="31292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60" indent="0">
              <a:buNone/>
              <a:defRPr sz="2400"/>
            </a:lvl2pPr>
            <a:lvl3pPr marL="782320" indent="0">
              <a:buNone/>
              <a:defRPr sz="2100"/>
            </a:lvl3pPr>
            <a:lvl4pPr marL="1173480" indent="0">
              <a:buNone/>
              <a:defRPr sz="1700"/>
            </a:lvl4pPr>
            <a:lvl5pPr marL="1564640" indent="0">
              <a:buNone/>
              <a:defRPr sz="1700"/>
            </a:lvl5pPr>
            <a:lvl6pPr marL="1955800" indent="0">
              <a:buNone/>
              <a:defRPr sz="1700"/>
            </a:lvl6pPr>
            <a:lvl7pPr marL="2346960" indent="0">
              <a:buNone/>
              <a:defRPr sz="1700"/>
            </a:lvl7pPr>
            <a:lvl8pPr marL="2738120" indent="0">
              <a:buNone/>
              <a:defRPr sz="1700"/>
            </a:lvl8pPr>
            <a:lvl9pPr marL="3129280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60" indent="0">
              <a:buNone/>
              <a:defRPr sz="1200"/>
            </a:lvl2pPr>
            <a:lvl3pPr marL="782320" indent="0">
              <a:buNone/>
              <a:defRPr sz="1000"/>
            </a:lvl3pPr>
            <a:lvl4pPr marL="1173480" indent="0">
              <a:buNone/>
              <a:defRPr sz="900"/>
            </a:lvl4pPr>
            <a:lvl5pPr marL="1564640" indent="0">
              <a:buNone/>
              <a:defRPr sz="900"/>
            </a:lvl5pPr>
            <a:lvl6pPr marL="1955800" indent="0">
              <a:buNone/>
              <a:defRPr sz="900"/>
            </a:lvl6pPr>
            <a:lvl7pPr marL="2346960" indent="0">
              <a:buNone/>
              <a:defRPr sz="900"/>
            </a:lvl7pPr>
            <a:lvl8pPr marL="2738120" indent="0">
              <a:buNone/>
              <a:defRPr sz="900"/>
            </a:lvl8pPr>
            <a:lvl9pPr marL="31292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3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780" indent="-271780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630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780" indent="-271780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630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780" indent="-271780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780" indent="-271780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630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780" indent="-271780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630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780" indent="-271780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630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/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/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/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60" indent="0">
              <a:buFontTx/>
              <a:buNone/>
              <a:defRPr sz="1600"/>
            </a:lvl2pPr>
            <a:lvl3pPr marL="782320" indent="0">
              <a:buFontTx/>
              <a:buNone/>
              <a:defRPr sz="1600"/>
            </a:lvl3pPr>
            <a:lvl4pPr marL="1173480" indent="0">
              <a:buFontTx/>
              <a:buNone/>
              <a:defRPr sz="1600"/>
            </a:lvl4pPr>
            <a:lvl5pPr marL="156464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/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60" indent="0">
              <a:buFontTx/>
              <a:buNone/>
              <a:defRPr sz="1600"/>
            </a:lvl2pPr>
            <a:lvl3pPr marL="782320" indent="0">
              <a:buFontTx/>
              <a:buNone/>
              <a:defRPr sz="1600"/>
            </a:lvl3pPr>
            <a:lvl4pPr marL="1173480" indent="0">
              <a:buFontTx/>
              <a:buNone/>
              <a:defRPr sz="1600"/>
            </a:lvl4pPr>
            <a:lvl5pPr marL="156464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/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60" indent="0">
              <a:buFontTx/>
              <a:buNone/>
              <a:defRPr sz="1600"/>
            </a:lvl2pPr>
            <a:lvl3pPr marL="782320" indent="0">
              <a:buFontTx/>
              <a:buNone/>
              <a:defRPr sz="1600"/>
            </a:lvl3pPr>
            <a:lvl4pPr marL="1173480" indent="0">
              <a:buFontTx/>
              <a:buNone/>
              <a:defRPr sz="1600"/>
            </a:lvl4pPr>
            <a:lvl5pPr marL="156464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60" indent="0">
              <a:buNone/>
              <a:defRPr sz="1700" b="1"/>
            </a:lvl2pPr>
            <a:lvl3pPr marL="782320" indent="0">
              <a:buNone/>
              <a:defRPr sz="1500" b="1"/>
            </a:lvl3pPr>
            <a:lvl4pPr marL="1173480" indent="0">
              <a:buNone/>
              <a:defRPr sz="1400" b="1"/>
            </a:lvl4pPr>
            <a:lvl5pPr marL="1564640" indent="0">
              <a:buNone/>
              <a:defRPr sz="1400" b="1"/>
            </a:lvl5pPr>
            <a:lvl6pPr marL="1955800" indent="0">
              <a:buNone/>
              <a:defRPr sz="1400" b="1"/>
            </a:lvl6pPr>
            <a:lvl7pPr marL="2346960" indent="0">
              <a:buNone/>
              <a:defRPr sz="1400" b="1"/>
            </a:lvl7pPr>
            <a:lvl8pPr marL="2738120" indent="0">
              <a:buNone/>
              <a:defRPr sz="1400" b="1"/>
            </a:lvl8pPr>
            <a:lvl9pPr marL="3129280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/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60" indent="0">
              <a:buFontTx/>
              <a:buNone/>
              <a:defRPr sz="1600"/>
            </a:lvl2pPr>
            <a:lvl3pPr marL="782320" indent="0">
              <a:buFontTx/>
              <a:buNone/>
              <a:defRPr sz="1600"/>
            </a:lvl3pPr>
            <a:lvl4pPr marL="1173480" indent="0">
              <a:buFontTx/>
              <a:buNone/>
              <a:defRPr sz="1600"/>
            </a:lvl4pPr>
            <a:lvl5pPr marL="156464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/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60" indent="0">
              <a:buFontTx/>
              <a:buNone/>
              <a:defRPr sz="1600"/>
            </a:lvl2pPr>
            <a:lvl3pPr marL="782320" indent="0">
              <a:buFontTx/>
              <a:buNone/>
              <a:defRPr sz="1600"/>
            </a:lvl3pPr>
            <a:lvl4pPr marL="1173480" indent="0">
              <a:buFontTx/>
              <a:buNone/>
              <a:defRPr sz="1600"/>
            </a:lvl4pPr>
            <a:lvl5pPr marL="156464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/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60" indent="0">
              <a:buFontTx/>
              <a:buNone/>
              <a:defRPr sz="1600"/>
            </a:lvl2pPr>
            <a:lvl3pPr marL="782320" indent="0">
              <a:buFontTx/>
              <a:buNone/>
              <a:defRPr sz="1600"/>
            </a:lvl3pPr>
            <a:lvl4pPr marL="1173480" indent="0">
              <a:buFontTx/>
              <a:buNone/>
              <a:defRPr sz="1600"/>
            </a:lvl4pPr>
            <a:lvl5pPr marL="156464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/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60" indent="0">
              <a:buFontTx/>
              <a:buNone/>
              <a:defRPr sz="1600"/>
            </a:lvl2pPr>
            <a:lvl3pPr marL="782320" indent="0">
              <a:buFontTx/>
              <a:buNone/>
              <a:defRPr sz="1600"/>
            </a:lvl3pPr>
            <a:lvl4pPr marL="1173480" indent="0">
              <a:buFontTx/>
              <a:buNone/>
              <a:defRPr sz="1600"/>
            </a:lvl4pPr>
            <a:lvl5pPr marL="1564640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60" indent="0" algn="ctr">
              <a:buNone/>
              <a:defRPr sz="1700"/>
            </a:lvl2pPr>
            <a:lvl3pPr marL="782320" indent="0" algn="ctr">
              <a:buNone/>
              <a:defRPr sz="1500"/>
            </a:lvl3pPr>
            <a:lvl4pPr marL="1173480" indent="0" algn="ctr">
              <a:buNone/>
              <a:defRPr sz="1400"/>
            </a:lvl4pPr>
            <a:lvl5pPr marL="1564640" indent="0" algn="ctr">
              <a:buNone/>
              <a:defRPr sz="1400"/>
            </a:lvl5pPr>
            <a:lvl6pPr marL="1955800" indent="0" algn="ctr">
              <a:buNone/>
              <a:defRPr sz="1400"/>
            </a:lvl6pPr>
            <a:lvl7pPr marL="2346960" indent="0" algn="ctr">
              <a:buNone/>
              <a:defRPr sz="1400"/>
            </a:lvl7pPr>
            <a:lvl8pPr marL="2738120" indent="0" algn="ctr">
              <a:buNone/>
              <a:defRPr sz="1400"/>
            </a:lvl8pPr>
            <a:lvl9pPr marL="312928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78232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80" indent="-195580" algn="l" defTabSz="782320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40" indent="-195580" algn="l" defTabSz="782320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195580" algn="l" defTabSz="782320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indent="-195580" algn="l" defTabSz="782320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220" indent="-195580" algn="l" defTabSz="782320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80" indent="-195580" algn="l" defTabSz="782320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540" indent="-195580" algn="l" defTabSz="782320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700" indent="-195580" algn="l" defTabSz="782320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860" indent="-195580" algn="l" defTabSz="782320" rtl="0" eaLnBrk="1" latinLnBrk="0" hangingPunct="1">
        <a:lnSpc>
          <a:spcPct val="90000"/>
        </a:lnSpc>
        <a:spcBef>
          <a:spcPts val="43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6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32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8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64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80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96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12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280" algn="l" defTabSz="7823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140" y="3420591"/>
            <a:ext cx="9679452" cy="2920355"/>
          </a:xfrm>
        </p:spPr>
        <p:txBody>
          <a:bodyPr>
            <a:normAutofit fontScale="90000"/>
          </a:bodyPr>
          <a:lstStyle/>
          <a:p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r>
              <a:rPr lang="ru-RU" sz="2100" dirty="0"/>
              <a:t>ОТЧЕТ </a:t>
            </a:r>
            <a:br>
              <a:rPr lang="ru-RU" sz="2100" dirty="0"/>
            </a:br>
            <a:r>
              <a:rPr lang="ru-RU" sz="2100" dirty="0"/>
              <a:t>о прохождении производственной практики</a:t>
            </a:r>
            <a:br>
              <a:rPr lang="ru-RU" sz="2100" dirty="0"/>
            </a:br>
            <a:br>
              <a:rPr lang="ru-RU" sz="2100" dirty="0"/>
            </a:br>
            <a:r>
              <a:rPr lang="ru-RU" sz="2000" dirty="0"/>
              <a:t>по профессиональному модулю ПМ.02 </a:t>
            </a:r>
            <a:r>
              <a:rPr lang="en-US" altLang="en-US" sz="2100" dirty="0"/>
              <a:t>Организация</a:t>
            </a:r>
            <a:r>
              <a:rPr lang="en-US" altLang="ru-RU" sz="2100" dirty="0"/>
              <a:t> </a:t>
            </a:r>
            <a:r>
              <a:rPr lang="en-US" altLang="en-US" sz="2100" dirty="0"/>
              <a:t>и</a:t>
            </a:r>
            <a:r>
              <a:rPr lang="en-US" altLang="ru-RU" sz="2100" dirty="0"/>
              <a:t> </a:t>
            </a:r>
            <a:r>
              <a:rPr lang="en-US" altLang="en-US" sz="2100" dirty="0"/>
              <a:t>осуществление</a:t>
            </a:r>
            <a:r>
              <a:rPr lang="en-US" altLang="ru-RU" sz="2100" dirty="0"/>
              <a:t> </a:t>
            </a:r>
            <a:r>
              <a:rPr lang="en-US" altLang="en-US" sz="2100" dirty="0"/>
              <a:t>предпринимательской</a:t>
            </a:r>
            <a:r>
              <a:rPr lang="en-US" altLang="ru-RU" sz="2100" dirty="0"/>
              <a:t> </a:t>
            </a:r>
            <a:r>
              <a:rPr lang="en-US" altLang="en-US" sz="2100" dirty="0"/>
              <a:t>деятельности</a:t>
            </a:r>
            <a:r>
              <a:rPr lang="en-US" altLang="ru-RU" sz="2100" dirty="0"/>
              <a:t> </a:t>
            </a:r>
            <a:r>
              <a:rPr lang="en-US" altLang="en-US" sz="2100" dirty="0"/>
              <a:t>в</a:t>
            </a:r>
            <a:r>
              <a:rPr lang="en-US" altLang="ru-RU" sz="2100" dirty="0"/>
              <a:t> </a:t>
            </a:r>
            <a:r>
              <a:rPr lang="en-US" altLang="en-US" sz="2100" dirty="0"/>
              <a:t>сфере</a:t>
            </a:r>
            <a:r>
              <a:rPr lang="en-US" altLang="ru-RU" sz="2100" dirty="0"/>
              <a:t> </a:t>
            </a:r>
            <a:r>
              <a:rPr lang="en-US" altLang="en-US" sz="2100" dirty="0"/>
              <a:t>торговли</a:t>
            </a:r>
            <a:br>
              <a:rPr lang="ru-RU" sz="2100" dirty="0"/>
            </a:br>
            <a:br>
              <a:rPr lang="ru-RU" sz="2100" dirty="0"/>
            </a:br>
            <a:r>
              <a:rPr lang="ru-RU" sz="2100" dirty="0"/>
              <a:t>в период с «___» ________  20__ г. по «___»________ 20 __ г. </a:t>
            </a:r>
            <a:br>
              <a:rPr lang="en-US" sz="2200" dirty="0"/>
            </a:br>
            <a:br>
              <a:rPr lang="ru-RU" sz="2200" dirty="0"/>
            </a:br>
            <a:r>
              <a:rPr lang="ru-RU" sz="2100" dirty="0"/>
              <a:t>Специальность </a:t>
            </a:r>
            <a:r>
              <a:rPr lang="ru-RU" sz="2400" dirty="0"/>
              <a:t>38.02.08 Торговое дело</a:t>
            </a:r>
            <a:br>
              <a:rPr lang="ru-RU" sz="2700" dirty="0"/>
            </a:br>
            <a:br>
              <a:rPr lang="ru-RU" sz="2100" dirty="0"/>
            </a:br>
            <a:endParaRPr lang="ru-RU" sz="2700" dirty="0"/>
          </a:p>
        </p:txBody>
      </p:sp>
      <p:sp>
        <p:nvSpPr>
          <p:cNvPr id="6" name="Подзаголовок 2"/>
          <p:cNvSpPr txBox="1"/>
          <p:nvPr/>
        </p:nvSpPr>
        <p:spPr bwMode="auto">
          <a:xfrm>
            <a:off x="426967" y="6084887"/>
            <a:ext cx="8712968" cy="1264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Calibri" panose="020F0502020204030204"/>
              </a:rPr>
              <a:t>ФИО обучающегося</a:t>
            </a:r>
            <a:r>
              <a:rPr lang="ru-RU" altLang="ru-RU" sz="2400" dirty="0">
                <a:solidFill>
                  <a:srgbClr val="FF0000"/>
                </a:solidFill>
                <a:latin typeface="Calibri" panose="020F0502020204030204"/>
              </a:rPr>
              <a:t>: 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 panose="020F0502020204030204"/>
              </a:rPr>
              <a:t>Группа: _______________________________________________</a:t>
            </a:r>
          </a:p>
          <a:p>
            <a:pPr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 panose="020F0502020204030204"/>
              </a:rPr>
              <a:t>ФИО Руководителя</a:t>
            </a:r>
            <a:r>
              <a:rPr lang="ru-RU" altLang="ru-RU" sz="2400" dirty="0">
                <a:solidFill>
                  <a:srgbClr val="FF0000"/>
                </a:solidFill>
              </a:rPr>
              <a:t>: </a:t>
            </a:r>
            <a:r>
              <a:rPr lang="ru-RU" sz="1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Дерюгин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Леонид Александрович</a:t>
            </a:r>
            <a:endParaRPr lang="ru-RU" altLang="ru-RU" sz="1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kumimoji="0" lang="ru-RU" altLang="ru-RU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5790" y="1941522"/>
            <a:ext cx="9144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panose="020B0604020202020204" pitchFamily="34" charset="0"/>
              </a:rPr>
              <a:t>АВТОНОМНАЯ НЕКОММЕРЧЕСКАЯ ОРГАНИЗАЦИЯ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panose="020B0604020202020204" pitchFamily="34" charset="0"/>
              </a:rPr>
              <a:t>«МОСКОВСКИЙ 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Факультет Бизнеса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Кафедра Предпринимательства и конкуренции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1.3.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Нормативные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документы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должностные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инструкции</a:t>
            </a:r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-154026" y="1780367"/>
            <a:ext cx="10620000" cy="3984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Группы нормативных документов, которые применяются компанией ООО «АТОМ-СЗ 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с клиентами ООО «АТОМ-СЗ :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Гражданский кодекс РФ (регулирует договорные отношения, права и обязанности сторон при заключении и исполнении договоров купли-продажи, поставки и т. д.).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 РФ «О защите прав потребителей» (если компания взаимодействует с физическими лицами).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Внутренние документы компании (политики обработки персональных данных, стандарты обслуживания клиентов, если они были разработаны).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с поставщиками ООО «АТОМ-СЗ :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Гражданский кодекс РФ (нормы о договорах поставки, подряда, оказания услуг).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Законы и подзаконные акты, регулирующие закупки (например, если компания участвовала в государственных или корпоративных закупках, могли применяться 44-ФЗ, 223-ФЗ или внутренние стандарты заказчиков).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Договоры с поставщиками, в которых закреплены условия сотрудничества, ответственность сторон, порядок расчётов и т. п.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с товарами ООО «АТОМ-СЗ :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Технические регламенты и стандарты, касающиеся качества и безопасности компьютерной техники и программного обеспечения.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Законы о лицензировании и сертификации, если деятельность компании требовала специальных разрешений или сертификатов.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Нормы о транспортировке, хранении и учёте товаров (например, правила бухгалтерского учёта, складские регламенты).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Общие вопросы деятельности ООО «АТОМ-СЗ :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«О юридических лицах» и другие законы, регулирующие деятельность ООО.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Налоговый кодекс РФ (с учётом того, что компания применяла упрощённую систему налогообложения). 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Трудовой кодекс РФ (регулирует трудовые отношения с сотрудниками).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 «О персональных данных» (если компания обрабатывала персональные данные клиентов или сотрудников).</a:t>
            </a:r>
          </a:p>
          <a:p>
            <a:endParaRPr lang="ru-RU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1.3.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Нормативные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документы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должностные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инструкции</a:t>
            </a:r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03164" y="1851805"/>
            <a:ext cx="10008000" cy="3984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Основные обязанности сотрудника отдела логистики  ООО «АТОМ-СЗ :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 Планирование и организация перевозок ООО «АТОМ-СЗ :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планирование транспортировки грузов в соответствии с заявками, планами поставок и внутренними стандартами компании;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разработка и корректировка маршрутов доставки для снижения затрат, сокращения сроков и повышения эффективности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процессов;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 своевременной подачи транспортных средств и координация графиков движения грузов;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участие в формировании бюджетов на транспортные расходы в пределах своей компетенции;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подбор подходящего транспорта (наземный, морской, речной, воздушный) с учётом характеристик груза и сроков доставки.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 Контроль и сопровождение перевозок ООО «АТОМ-СЗ :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отслеживание движения грузов по всей цепочке доставки с использованием информационных систем и инструментов мониторинга;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оформление транспортной и сопроводительной документации (накладные, ТТН, CMR, договоры и т. д.);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контроль соблюдения сроков поставок, информирование заинтересованных подразделений о возможных отклонениях и внесение корректировок;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оперативное решение проблем (задержки, повреждения, недостачи,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пересорты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 т. д.) во взаимодействии с перевозчиками и внутренними службами;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контроль условий хранения и транспортировки разных видов товаров (хрупких, крупногабаритных, скоропортящихся и др.).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 Учёт, отчётность и аналитика ООО «АТОМ-СЗ :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учёт и контроль движения грузов и складских остатков в информационных системах компании;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внесение и обновление данных в корпоративных системах (WMS, TMS, ERP и др.);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подготовка отчётов по выполнению планов поставок, анализ отклонений и затрат на транспортировку;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анализ эффективности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процессов, выявление проблемных зон и предложение мер по их оптимизации;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расчёт и мониторинг ключевых показателей эффективности (KPI): процента своевременных доставок, уровня транспортных затрат, точности 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документации.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 Обеспечение соблюдения нормативов и стандартов ООО «АТОМ-СЗ :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соблюдение правил хранения и транспортировки грузов, требований техники безопасности и внутренних регламентов компании;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актуализация нормативно‑справочной информации, используемой в работе;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выполнение установленных KPI в части сроков, точности и эффективности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операций.</a:t>
            </a:r>
          </a:p>
          <a:p>
            <a:endParaRPr lang="ru-RU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153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II. 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Аналитическая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работа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Анализ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деятельности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организации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en-US" altLang="ru-RU" sz="2000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2.1.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Ассортимент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каналы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сбыта</a:t>
            </a: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31792" y="1923243"/>
            <a:ext cx="9468000" cy="4154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Основные группы товаров ООО «АТОМ-СЗ (оптовая торговля компьютерами, периферийными устройствами и программным обеспечением):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компьютеры;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периферийные устройства к компьютерам (принтеры, сканеры, мониторы, клавиатуры, манипуляторы, устройства ввода/вывода данных и др.);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программное обеспечение;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электронное и телекоммуникационное оборудование и его запасные части;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аудио-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видеомагнитные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ленты, дискеты, магнитные и оптические диски, компакт-диски (CD), цифровые видеодиски (DVD) и прочие технические носители информации без записей;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бытовые электротовары.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Каналы сбыта товаров ООО «АТОМ-СЗ: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Оптовая торговля. Основной канал сбыта компании - оптовая торговля. Это подтверждается основным видом деятельности организации по ОКВЭД  46.51 «Торговля оптовая компьютерами, периферийными устройствами к компьютерам и программным обеспечением». Компания поставляет товары крупным заказчикам, в том числе участвует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госзакупках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(например, поставки для НИЦ «Курчатовский институт» и Департамента предпринимательства и инновационного развития города Москвы).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Тендеры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госзакупки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ООО «АТОМ-СЗ активно участвует в тендерах и государственных закупках, что является важным каналом сбыта для компании.</a:t>
            </a:r>
          </a:p>
          <a:p>
            <a:pPr algn="ctr"/>
            <a:endParaRPr lang="en-US" alt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153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II. 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Аналитическая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работа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Анализ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деятельности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организации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en-US" altLang="ru-RU" sz="2000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2.1.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Ассортимент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каналы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сбыта</a:t>
            </a: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03230" y="6352399"/>
            <a:ext cx="8982107" cy="7201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3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Фото торгового зала </a:t>
            </a:r>
            <a:r>
              <a: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«АТОМ-СЗ</a:t>
            </a:r>
          </a:p>
          <a:p>
            <a:pPr algn="ctr"/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4" name="Picture 4" descr="Picture background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703362" y="1780367"/>
            <a:ext cx="7020000" cy="4682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153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II. 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Аналитическая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работа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Анализ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деятельности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организации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en-US" altLang="ru-RU" sz="2000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2.1.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Ассортимент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каналы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сбыта</a:t>
            </a: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>
            <a:grayscl/>
            <a:lum contrast="-10000"/>
          </a:blip>
          <a:srcRect l="7217" t="-1041" r="6835"/>
          <a:stretch>
            <a:fillRect/>
          </a:stretch>
        </p:blipFill>
        <p:spPr bwMode="auto">
          <a:xfrm>
            <a:off x="1346172" y="1780367"/>
            <a:ext cx="7236000" cy="4785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153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II. 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Аналитическая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работа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Анализ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деятельности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организации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endParaRPr lang="en-US" altLang="ru-RU" sz="2000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2.1.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Ассортимент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каналы</a:t>
            </a:r>
            <a:r>
              <a:rPr lang="en-US" alt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сбыта</a:t>
            </a:r>
          </a:p>
          <a:p>
            <a:pPr marL="0" indent="0" algn="just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560486" y="1923243"/>
            <a:ext cx="6876000" cy="458113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/>
          <p:nvPr/>
        </p:nvSpPr>
        <p:spPr>
          <a:xfrm>
            <a:off x="703230" y="6352399"/>
            <a:ext cx="8982107" cy="7201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3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Фото склада предприятие </a:t>
            </a:r>
            <a:r>
              <a: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«АТОМ-СЗ</a:t>
            </a:r>
          </a:p>
          <a:p>
            <a:pPr algn="ctr"/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6877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2.2.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Целевая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аудитория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конкуренты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0" y="1780367"/>
            <a:ext cx="10620000" cy="4932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Целевая аудитория торговой организации ООО «АТОМ-СЗ, специализирующейся на компьютерах, периферийных устройствах и программном обеспечении, включает несколько сегментов с разными демографическими характеристиками, потребностями и уровнем дохода. Рассмотрим ключевые группы.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Технологичные энтузиасты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Пол: преимущественно мужчины, но есть и женщины. Возраст: 18–45 лет. Доход: средний и выше среднего. Потребности: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Следят за новинками, сравнивают характеристики, читают обзоры.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Ценят доступ к свежим моделям, подробные описания товаров.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Хотят быть уверенными, что выбрали «лучшее» решение.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 приобретают комплектующие для самостоятельной сборки ПК или обновления существующих систем.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Массовые практичные покупатели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Пол: мужчины и женщины. Возраст: 25–50 лет. Доход: средний. Потребности: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Ищут технику «чтобы работало» — ноутбук, компьютер для базовых задач (офис, интернет, мультимедиа).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Приоритеты: цена, гарантия, понятные выгоды без перегруза терминами.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 покупают товары в рамках ограниченного бюджета, обращают внимание на акции и скидки.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Семьи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Пол: мужчины и женщины (родители). Возраст: 30–55 лет. Доход: средний и выше среднего. Потребности: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Берут технику «на всех» и надолго — компьютеры, принтеры, многофункциональные устройства (МФУ).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Ценят надёжность, сервис, помощь в выборе, простые решения.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Могут приобретать товары для детей (образовательные программы, игровые ПК).</a:t>
            </a:r>
          </a:p>
          <a:p>
            <a:endParaRPr lang="en-US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6877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2.2.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Целевая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аудитория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конкуренты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74602" y="1708929"/>
            <a:ext cx="9720000" cy="4932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Геймеры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Пол: преимущественно мужчины, но есть и женщины. Возраст: 16–40 лет. Доход: средний и выше среднего. Потребности: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Требовательны к производительности, графике, совместимости компонентов.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Ищут честные характеристики без маркетинговых ловушек, часто изучают отзывы и тесты.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Приобретают игровые ПК, мощные видеокарты, мониторы с высоким разрешением и частотой обновления.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Профессионалы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фрилансеры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Пол: мужчины и женщины. Возраст: 22–50 лет. Доход: средний и высокий. Потребности: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Рассматривают технику как рабочий инструмент — нужны стабильность, поддержка, минимальный риск простоев.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Могут приобретать профессиональные решения: мощные ПК 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рендеринга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специализированное ПО, мониторы с большим экраном для многозадачности.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Ценят возможность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кастомизации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интеграции с другими системами.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Покупатели старшего возраста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Пол: мужчины и женщины. Возраст: 50+ лет. Доход: варьируется, часто ниже среднего. Потребности: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Часто теряются в ассортименте, нуждаются в помощи консультанта.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Важны простые объяснения, ощущение заботы, понятные инструкции.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Обычно покупают базовую технику для общения, работы с документами или просмотра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Дополнительные факторы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География. В крупных городах (например, в Санкт-Петербурге и Ленинградской области) спрос на компьютерную технику выше, чем в сельской местности.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Образование. Выше доля клиентов с высшим образованием, так как технические знания облегчают выбор.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Сезонность. Пик продаж часто приходится на конец года (подготовка к праздникам), а также на период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праздников (февраль–март).</a:t>
            </a:r>
          </a:p>
          <a:p>
            <a:endParaRPr lang="en-US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6877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2.2.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Целевая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аудитория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конкуренты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03230" y="1851805"/>
            <a:ext cx="9216000" cy="4338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Перечень основных конкурентов торговой организации ООО «АТОМ-СЗ: 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Компания – конкурент ООО «КОМПЬЮТЕРТРЕЙД» (ИНН 7813561171). Основной вид деятельности — оптовая торговля компьютерами, периферийными устройствами и ПО.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Компания активно участвует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госзакупках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имеет опыт поставок для государственных и муниципальных заказчиков.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Адрес: Санкт-Петербург,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Левашовский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проспект, д. 15, литера А, офис 315.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Руководитель: генеральный директор Печенкин Александр Сергеевич.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Компания – конкурент ООО «АВТОАЙДИ РЕШЕНИЯ» (ИНН 7813676782).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Основной вид деятельности — оптовая торговля компьютерами, периферийными устройствами и ПО. Компания также занимается розничной торговлей в специализированных магазинах.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Адрес: Санкт-Петербург,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Левашовский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проспект, д. 15, литера А, офис 315.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Руководитель и учредитель: Печенкин Александр Сергеевич. 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Другие компании с аналогичным видом деятельности, например:</a:t>
            </a:r>
          </a:p>
          <a:p>
            <a:pPr lvl="1"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ООО «АТЛАС»;</a:t>
            </a:r>
          </a:p>
          <a:p>
            <a:pPr lvl="1"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ООО «ДНС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Лоджистик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1"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О-СИ-ЭС-Центр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en-US" alt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6877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2.2.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Целевая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аудитория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и</a:t>
            </a:r>
            <a:r>
              <a:rPr lang="en-US" alt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конкуренты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6107" y="1851805"/>
          <a:ext cx="8858312" cy="4206240"/>
        </p:xfrm>
        <a:graphic>
          <a:graphicData uri="http://schemas.openxmlformats.org/drawingml/2006/table">
            <a:tbl>
              <a:tblPr/>
              <a:tblGrid>
                <a:gridCol w="217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Критерий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ООО «КОМПЬЮТЕРТРЕЙД»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ООО «АВТОАЙДИ РЕШЕНИЯ»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Опыт на рынке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Работает с 2013 года, имеет опыт участия в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госзакупках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Зарегистрирована в 2023 году, опыт работы ограничен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Ассортимент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Широкий спектр товаров, включая дополнительные виды деятельности (например, торговля бытовыми электротоварами).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Основной фокус на компьютерной технике и ПО, дополнительные направления (например, торговля бытовыми электротоварами). 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Участие в госзакупках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Активно участвует в тендерах, имеет выигранные контракты.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Нет данных о значительном участии в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госзакупках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 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Финансовые показатели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 2024 году выручка составила около 57 млн рублей, прибыль выросла на 346%.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Данные о выручке за 2024 год отсутствуют, актив и пассив на конец 2024 года — 10 000 рублей. 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География присутствия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Работает в Санкт-Петербурге и, возможно, в других регионах через госзакупки.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Локализована в Санкт-Петербурге.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684287"/>
            <a:ext cx="9687193" cy="332399"/>
          </a:xfrm>
        </p:spPr>
        <p:txBody>
          <a:bodyPr/>
          <a:lstStyle/>
          <a:p>
            <a:r>
              <a:rPr lang="ru-RU" sz="2400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575" y="1908175"/>
            <a:ext cx="9683115" cy="5306060"/>
          </a:xfrm>
        </p:spPr>
        <p:txBody>
          <a:bodyPr>
            <a:noAutofit/>
          </a:bodyPr>
          <a:lstStyle/>
          <a:p>
            <a:pPr marL="0" indent="0" algn="just" fontAlgn="auto">
              <a:lnSpc>
                <a:spcPct val="100000"/>
              </a:lnSpc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часть.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охране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эпидемиологическим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гигиеническим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нормативам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alt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</a:t>
            </a: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сбыта</a:t>
            </a: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конкуренты</a:t>
            </a:r>
            <a:endParaRPr lang="ru-RU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Маркетинговая стратегия</a:t>
            </a:r>
            <a:endParaRPr lang="en-US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 2. </a:t>
            </a:r>
            <a:r>
              <a:rPr lang="en-US" alt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ru-RU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6877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2.3. Маркетинговая стратегия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46040" y="1780367"/>
            <a:ext cx="10013950" cy="4338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Маркетинговая стратегия ООО «АТОМ-СЗ.  Цели стратегии ООО «АТОМ-СЗ :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Увеличить объём продаж на 25% в течение 1 года.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Завоевать 10% доли регионального рынка в сегменте розничной торговли компьютерами и периферийными устройствами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 течение 2 лет.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Повысить узнаваемость бренда на 30% за 1 год.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Увеличить средний чек на 15% за счёт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кросс‑продаж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 предложения комплексных решений.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Достичь уровня лояльности клиентов NPS 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Promoter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 ≥70 пунктов через 1,5 года.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 Анализ рынка и SWOT‑анализ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SWOT‑анализ: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Сильные стороны 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Strengths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): узкая специализация (компьютеры и ПО), позволяющая глубоко понимать потребности клиентов;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 предлагать комплексные решения (компьютер + периферия + ПО); гибкость в ценообразовании по сравнению с крупными сетями; высокий уровень экспертизы персонала.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Слабые стороны 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Weaknesses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): ограниченный рекламный бюджет;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меньшая узнаваемость бренда по сравнению с федеральными сетями («М.Видео», «Эльдорадо», 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Ситилинк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»);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ограниченные складские мощности; зависимость от поставщиков.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Возможности 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): рост спроса на компьютеры для удалённой работы и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онлайн‑обучения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онлайн‑продаж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партнёрство с локальными IT‑компаниями и образовательными учреждениями;</a:t>
            </a:r>
          </a:p>
          <a:p>
            <a:pPr lvl="1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спрос на сборку ПК под заказ и модернизацию оборудования.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Угрозы 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Threats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): высокая конкуренция со стороны крупных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ритейлеров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колебания валютных курсов и цен на электронику; быстрая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устареваемость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техники; появление новых игроков на рынке.</a:t>
            </a:r>
          </a:p>
          <a:p>
            <a:endParaRPr lang="en-US" alt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6877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2.3. Маркетинговая стратегия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2">
            <a:grayscl/>
            <a:lum contrast="-10000"/>
          </a:blip>
          <a:srcRect/>
          <a:stretch>
            <a:fillRect/>
          </a:stretch>
        </p:blipFill>
        <p:spPr bwMode="auto">
          <a:xfrm>
            <a:off x="1060420" y="1851805"/>
            <a:ext cx="8316000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627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70" y="324485"/>
            <a:ext cx="9824720" cy="687705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2.3. Маркетинговая стратегия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46040" y="1780367"/>
            <a:ext cx="10013950" cy="4338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Позиционирование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 надёжный локальный эксперт в области компьютерных технологий с индивидуальным подходом 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Маркетинговый комплекс (4P)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ООО «АТОМ-СЗ</a:t>
            </a:r>
          </a:p>
          <a:p>
            <a:pPr algn="ctr"/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(Продукт): широкий ассортимент: компьютеры (ПК, ноутбуки), комплектующие, периферия, ПО;</a:t>
            </a:r>
          </a:p>
          <a:p>
            <a:pPr lvl="1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акцент на сборке ПК под заказ с выбором конфигурации; предложение комплексных решений («Компьютер для учёбы», «Игровой ПК», «Рабочая станция для дизайнера»);</a:t>
            </a:r>
          </a:p>
          <a:p>
            <a:pPr lvl="1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услуги по настройке ПО и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апгрейду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оборудования.</a:t>
            </a:r>
          </a:p>
          <a:p>
            <a:pPr algn="ctr"/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(Цена): конкурентное ценообразование с мониторингом цен крупных сетей;</a:t>
            </a:r>
          </a:p>
          <a:p>
            <a:pPr lvl="1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гибкая система скидок: накопительные карты, скидки на комплекты, сезонные распродажи;</a:t>
            </a:r>
          </a:p>
          <a:p>
            <a:pPr lvl="1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программа лояльности с бонусами за повторные покупки; рассрочка и кредитование через партнёрские банки.</a:t>
            </a:r>
          </a:p>
          <a:p>
            <a:pPr algn="ctr"/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(Место):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офлайн‑магазин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в проходимом месте с демонстрационным залом;</a:t>
            </a:r>
          </a:p>
          <a:p>
            <a:pPr lvl="1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интернет‑магазин с удобным каталогом и фильтрами; продажи на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Маркет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объявления на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Avito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и других площадках; прямые продажи корпоративным клиентам.</a:t>
            </a:r>
          </a:p>
          <a:p>
            <a:pPr algn="ctr"/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Promotion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(Продвижение):</a:t>
            </a:r>
          </a:p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SEO и контекстная реклама 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Директ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таргетированная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реклама в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(VK,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2" algn="ctr"/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контент‑маркетинг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с обзорами,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гайдами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по выбору техники, видео на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email‑рассылки с персональными предложениями;</a:t>
            </a:r>
          </a:p>
          <a:p>
            <a:pPr lvl="2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работа с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блогерами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и тематическими сообществами.</a:t>
            </a:r>
          </a:p>
          <a:p>
            <a:pPr lvl="1" algn="ctr"/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: наружная реклама (вывеска,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штендер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); листовки и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флаеры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бизнес‑центрах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и вузах;</a:t>
            </a:r>
          </a:p>
          <a:p>
            <a:pPr lvl="2"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участие в локальных IT‑мероприятиях и выставках; партнёрство с вузами и IT‑школами (скидки студентам, лекции).</a:t>
            </a:r>
          </a:p>
          <a:p>
            <a:endParaRPr lang="en-US" alt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135255"/>
            <a:ext cx="9686925" cy="24587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</a:t>
            </a:r>
            <a:b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ВД 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предпринимательской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сфере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торговли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3.1.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Практическая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деятельность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726" y="2351871"/>
            <a:ext cx="10116000" cy="4356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Практическая работа по участию в инвентаризации в ООО «АТОМ-СЗ включает несколько этапов: подготовку, проведение проверки, сверку данных, оформление документов и анализ результатов. Инвентаризация в такой компании имеет специфику, связанную с учётом компьютерной техники, комплектующих и периферийных устройств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к инвентаризации ООО «АТОМ-СЗ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Издание приказа. Руководитель организации издаёт приказ о проведении инвентаризации (форма ИНВ-22 или произвольная форма). В нём указываются:</a:t>
            </a:r>
          </a:p>
          <a:p>
            <a:pPr lvl="1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и сроки проверки;</a:t>
            </a:r>
          </a:p>
          <a:p>
            <a:pPr lvl="1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 инвентаризационной комиссии (председатель, члены комиссии);</a:t>
            </a:r>
          </a:p>
          <a:p>
            <a:pPr lvl="1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перечень проверяемых активов (компьютеры, ноутбуки, серверы, мониторы, принтеры, сканеры, роутеры, коммутаторы и другие периферийные устройства).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комиссию обычно включают представителей администрации, бухгалтерии и IT-отдела. Материально ответственные лица (например, кладовщики, сотрудники склада) обязаны присутствовать при проверке, но не могут входить в состав комиссии, чтобы избежать конфликта интересов.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Получение документов. Комиссия получает последние приходные и расходные документы, которые заверяет председатель комиссии. Материально ответственные лица дают расписку о том, что все документы на имущество сданы в бухгалтерию, а поступившие или выбывшие ценности оприходованы или списаны.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описей. Формируются инвентаризационные описи (например, форма ИНВ-3), в которые будут заноситься фактические данные. В описях указывают полное наименование товара, инвентарный номер (если есть), технические характеристики (модель, серийный номер, объём оперативной памяти и т. д.).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Приостановка операций. На период инвентаризации прекращается приёмка и перемещение товаров, которые подлежат проверке. Магазин или склад ООО «АТОМ-СЗ могут быть временно закрыты.</a:t>
            </a:r>
          </a:p>
          <a:p>
            <a:pPr marL="0" indent="0">
              <a:buNone/>
            </a:pPr>
            <a:endParaRPr lang="en-US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135255"/>
            <a:ext cx="9686925" cy="24587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</a:t>
            </a:r>
            <a:b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ВД 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предпринимательской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сфере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торговли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3.1.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Практическая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деятельность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40" y="2423309"/>
            <a:ext cx="10044000" cy="4428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Проведение инвентаризации в ООО «АТОМ-СЗ </a:t>
            </a:r>
          </a:p>
          <a:p>
            <a:pPr algn="ctr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Пересчёт и проверка активов. Комиссия последовательно проверяет наличие каждого устройства, сверяя его с данными описей. При этом:</a:t>
            </a:r>
          </a:p>
          <a:p>
            <a:pPr lvl="1"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фиксируется количество компьютеров, ноутбуков, серверов и периферийных устройств;</a:t>
            </a:r>
          </a:p>
          <a:p>
            <a:pPr lvl="1"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проверяются технические характеристики, состояние оборудования (рабочее, требует ремонта, испорчено);</a:t>
            </a:r>
          </a:p>
          <a:p>
            <a:pPr lvl="1"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уточняются местоположения устройств (офисы, склады и т. д.);</a:t>
            </a:r>
          </a:p>
          <a:p>
            <a:pPr lvl="1" algn="ctr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сверяются лицензии на программное обеспечение и гарантийные сроки. </a:t>
            </a:r>
          </a:p>
          <a:p>
            <a:pPr algn="ctr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Для ускорения процесса могут использоваться специализированные программы для инвентаризации, терминалы сбора данных (ТСД) или мобильные приложения. Такие программы позволяют автоматически фиксировать данные при подключении устройств к сети, сканировать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штрихкоды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или QR-коды. </a:t>
            </a:r>
          </a:p>
          <a:p>
            <a:pPr algn="ctr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Проверка комплектующих. Отдельно учитываются мониторы, клавиатуры, мыши, устройства бесперебойного питания (UPS), сетевые устройства (роутеры, коммутаторы) и другие компоненты. </a:t>
            </a:r>
          </a:p>
          <a:p>
            <a:pPr algn="ctr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Фиксация состояния. Испорченные, повреждённые или устаревшие устройства выделяются в отдельную категорию. По ним составляются докладные записки с указанием причин непригодности.</a:t>
            </a:r>
          </a:p>
          <a:p>
            <a:pPr marL="0" indent="0">
              <a:buNone/>
            </a:pPr>
            <a:endParaRPr lang="en-US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135255"/>
            <a:ext cx="9686925" cy="24587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</a:t>
            </a:r>
            <a:b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ВД 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предпринимательской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сфере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торговли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3.1.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Практическая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деятельность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l="5625" t="27188" r="9062" b="13749"/>
          <a:stretch>
            <a:fillRect/>
          </a:stretch>
        </p:blipFill>
        <p:spPr bwMode="auto">
          <a:xfrm>
            <a:off x="1631924" y="2494747"/>
            <a:ext cx="6032000" cy="41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135255"/>
            <a:ext cx="9686925" cy="24587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</a:t>
            </a:r>
            <a:b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ВД 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предпринимательской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сфере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торговли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3.1.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Практическая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деятельность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2" name="Picture 2" descr="Picture background"/>
          <p:cNvPicPr>
            <a:picLocks noChangeAspect="1" noChangeArrowheads="1"/>
          </p:cNvPicPr>
          <p:nvPr/>
        </p:nvPicPr>
        <p:blipFill>
          <a:blip r:embed="rId2">
            <a:grayscl/>
            <a:lum contrast="-10000"/>
          </a:blip>
          <a:srcRect l="2344" t="16748" r="976" b="13460"/>
          <a:stretch>
            <a:fillRect/>
          </a:stretch>
        </p:blipFill>
        <p:spPr bwMode="auto">
          <a:xfrm>
            <a:off x="346040" y="2423309"/>
            <a:ext cx="9972000" cy="4049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135255"/>
            <a:ext cx="9686925" cy="24587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</a:t>
            </a:r>
            <a:b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ВД 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предпринимательской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сфере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торговли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3.1.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Практическая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деятельность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78" y="2423309"/>
            <a:ext cx="9824720" cy="4140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Сверка данных и выявление расхождений в ООО «АТОМ-СЗ 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После завершения пересчёта фактические данные в ООО «АТОМ-СЗ  сверяют с данными бухгалтерского учёта. 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Выявляются расхождения: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Излишки — фактическое количество превышает учётные данные.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Недостачи — учётное количество больше фактического.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Пересортица — недостача одного вида товара компенсируется излишком другого в пределах одной группы.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Порча — оборудование повреждено или вышло из строя. 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фиксации расхождений используется сличительная ведомость (например, форма ИНВ-19). 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Оформление документов в ООО «АТОМ-СЗ 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результатам инвентаризации оформляются следующие документы: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Инвентаризационные описи (ИНВ-3 или иные формы), подписанные всеми членами комиссии. 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Сличительные ведомости (ИНВ-19), где отражаются расхождения. 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Акты о списании испорченного или непригодного к использованию оборудования, о принятии на учёт излишков и т. д.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Протокол заседания комиссии, где фиксируются выводы, причины расхождений и предложения по дальнейшим действиям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(списание, ремонт, взыскание с виновных лиц и т. п.). </a:t>
            </a:r>
          </a:p>
          <a:p>
            <a:pPr marL="0" indent="0">
              <a:buNone/>
            </a:pP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70" y="135255"/>
            <a:ext cx="9686925" cy="245872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</a:t>
            </a:r>
            <a:b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ВД 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осуществление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предпринимательской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сфере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торговли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3.1.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Практическая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деятельность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164" y="2494747"/>
            <a:ext cx="10080000" cy="4320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Документы передаются руководителю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ООО «АТОМ-СЗ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 утверждение. На основании протокола руководитель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ООО «АТОМ-СЗ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издаёт приказ об утверждении результатов инвентаризации, после чего данные вносятся в бухгалтерский учёт. 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Анализ результатов и дальнейшие действия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ООО «АТОМ-СЗ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Недостачи списываются по остаточной стоимости. Если виновное лицо установлено, ущерб взыскивается с него.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Если виновник не найден, недостача относится на финансовые результаты компании. 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Излишки 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оприходуются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по рыночной стоимости на дату инвентаризации. 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Испорченное или неиспользуемое оборудование может быть списано или отправлено на ремонт.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Данные инвентаризации используются для оптимизации закупок, планирования обновлений IT-инфраструктуры и контроля бюджета на техническое оснащение. 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Особенности инвентаризации компьютерной техники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ООО «АТОМ-СЗ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Каждое устройство желательно заранее оснастить инвентарным номером и этикеткой с данными — это упрощает ручной учёт. 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использовании программного обеспечения для инвентаризации важно, чтобы все устройства были подключены к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единой сети. 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Такие проверки могут проводиться не только планово (например, раз в 3 года), но и внепланово — при смене материально ответственного лица, обнаружении хищения, реорганизации компании, форс-мажоре и т. д.. </a:t>
            </a:r>
          </a:p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Успешное проведение инвентаризации зависит от чёткого соблюдения процедур, компетентности комиссии и использования современных инструментов учёта</a:t>
            </a:r>
          </a:p>
          <a:p>
            <a:pPr marL="0" indent="0">
              <a:buNone/>
            </a:pP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418438"/>
            <a:ext cx="10153128" cy="997196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2400" dirty="0"/>
              <a:t>IV. </a:t>
            </a:r>
            <a:r>
              <a:rPr lang="ru-RU" sz="2400" dirty="0"/>
              <a:t>Заключение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Выводы и рекомендации по итогам прохождения производственной практики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0" y="1780367"/>
            <a:ext cx="10764000" cy="4338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 выводы по итогам прохождения практики в ООО «АТОМ-СЗ 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Эффективность организации продаж в ООО «АТОМ-СЗ. Выявлена прямая зависимость объёма продаж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ООО «АТОМ-СЗ  от: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актуальности ассортимента (своевременное пополнение позиций с высоким спросом); качества консультаций (клиенты чаще совершают покупки при детальном разъяснении характеристик и 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 ООО «АТОМ-СЗ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товаров); скорости оформления заказа и доставки.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Сегментация целевой аудитории в ООО «АТОМ-СЗ. Определены ключевые группы покупателей: частные лица (домашнее использование,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гейминг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 малый и средний бизнес (оснащение рабочих мест); корпоративные клиенты (крупные закупки для организаций).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Факторы принятия решений. Клиенты  ООО «АТОМ-СЗ ориентируются на: соотношение цены и качества; репутацию бренда;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гарантийные условия и сервисную поддержку; отзывы других покупателей.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Логистика и склад  Оптимизация складских процессов (зонирование, маркировка, учёт) сокращает время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комплектации заказов и минимизирует ошибки.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Конкуренция. Рынок насыщен, ключевое преимущество — не цена, а: скорость обслуживания; индивидуальный подход; дополнительные услуги (установка, настройка, обучение).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Цикличность спроса. Выявлены сезонные пики: август–сентябрь (подготовка к учебному году); ноябрь–декабрь (новогодние подарки, корпоративные закупки); периоды анонсов новых моделей техники.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Роль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онлайн‑каналов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Сайт и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 не только инструменты продаж, но и каналы обратной связи.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Оперативное реагирование на отзывы повышает лояльность</a:t>
            </a:r>
          </a:p>
          <a:p>
            <a:endParaRPr lang="en-US" alt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684434"/>
            <a:ext cx="9687193" cy="332105"/>
          </a:xfrm>
        </p:spPr>
        <p:txBody>
          <a:bodyPr/>
          <a:lstStyle/>
          <a:p>
            <a:r>
              <a:rPr lang="en-US" altLang="en-US" sz="2400" dirty="0"/>
              <a:t>Цели</a:t>
            </a:r>
            <a:r>
              <a:rPr lang="en-US" altLang="ru-RU" sz="2400" dirty="0"/>
              <a:t> </a:t>
            </a:r>
            <a:r>
              <a:rPr lang="en-US" altLang="en-US" sz="2400" dirty="0"/>
              <a:t>и</a:t>
            </a:r>
            <a:r>
              <a:rPr lang="en-US" altLang="ru-RU" sz="2400" dirty="0"/>
              <a:t> </a:t>
            </a:r>
            <a:r>
              <a:rPr lang="en-US" altLang="en-US" sz="2400" dirty="0"/>
              <a:t>задачи</a:t>
            </a:r>
            <a:r>
              <a:rPr lang="en-US" altLang="ru-RU" sz="2400" dirty="0"/>
              <a:t> </a:t>
            </a:r>
            <a:r>
              <a:rPr lang="en-US" altLang="en-US" sz="2400" dirty="0"/>
              <a:t>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764" y="1908423"/>
            <a:ext cx="9683103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целостного, практико-ориентированного опыта по организации и управлению предпринимательской единицей в сфере торговли через последовательное выполнение полного цикла задач предпринимателя: от анализа рынка и разработки стратегии до оценки эффективности и управления рисками.</a:t>
            </a:r>
          </a:p>
          <a:p>
            <a:pPr marL="0" indent="0" algn="just">
              <a:buNone/>
            </a:pPr>
            <a:endParaRPr lang="ru-RU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en-US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342900" indent="17463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17463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endParaRPr lang="ru-RU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17463" algn="just">
              <a:buFont typeface="+mj-lt"/>
              <a:buAutoNum type="arabicPeriod"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э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кспериментально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418438"/>
            <a:ext cx="10153128" cy="997196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2400" dirty="0"/>
              <a:t>IV. </a:t>
            </a:r>
            <a:r>
              <a:rPr lang="ru-RU" sz="2400" dirty="0"/>
              <a:t>Заключение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Выводы и рекомендации по итогам прохождения производственной практики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74668" y="1780367"/>
            <a:ext cx="8964000" cy="4338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Ключевые профессиональные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инсайты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и подтверждённые гипотезы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 нового узнал по итогам прохождения практики в ООО «АТОМ-СЗ 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Специфика B2B‑продаж. Корпоративные клиенты требуют: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расширенной документации (спецификации, сертификаты);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гибких условий оплаты (отсрочки, рассрочки);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персонального менеджера.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Влияние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кросс‑продаж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Предложение сопутствующих товаров (кабели, ПО, аксессуары)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увеличивает средний чек на 15–25%.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Важность аналитики. Данные CRM‑системы позволяют: прогнозировать спрос; выявлять «узкие места» в воронке продаж; сегментировать аудиторию для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таргетированных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акций.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Технические нюансы. Разбираться в характеристиках техники (процессоры, видеокарты,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накопители) необходимо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Для: грамотных консультаций; формирования сбалансированного ассортимента.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Законодательная база. Изучил нормы: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Закона о защите прав потребителей;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 возврата/обмена техники;</a:t>
            </a:r>
          </a:p>
          <a:p>
            <a:pPr lvl="1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требований к маркировке и сертификации.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Автоматизация процессов. Внедрение POS‑систем и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товароучётных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программ сокращает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ручной труд и ошибки на 30–40%.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418438"/>
            <a:ext cx="10153128" cy="997196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2400" dirty="0"/>
              <a:t>IV. </a:t>
            </a:r>
            <a:r>
              <a:rPr lang="ru-RU" sz="2400" dirty="0"/>
              <a:t>Заключение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Выводы и рекомендации по итогам прохождения производственной практики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-70600" y="1708929"/>
            <a:ext cx="10764000" cy="4338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Предложения по улучшению деятельности в ООО «АТОМ-СЗ 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Маркетинг и продажи ООО «АТОМ-СЗ 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Внедрить программу лояльности: накопительные скидки, бонусы за повторные покупки,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реферальная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система.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Запустить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таргетированную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рекламу в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 контекстную рекламу по ключевым запросам «купить ноутбук», «игровая периферия»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Создать email‑рассылку с новостями о новинках, акциях и обзорами товаров.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Оптимизировать сайт для поисковых систем (SEO): добавить подробные описания товаров, характеристики, фото в высоком разрешении, отзывы покупателей.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Организовать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онлайн‑консультации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через чат на сайте или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мессенджеры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Ассортимент и закупки ООО «АТОМ-СЗ :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Провести ABC‑анализ ассортимента: выявить товары с высокой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маржинальностью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 наибольшим спросом, сократить долю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низкооборачиваемых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позиций.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Расширить ассортимент аксессуаров (сумки для ноутбуков, кабели, док‑станции) — они увеличивают средний чек.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Заключить прямые контракты с производителями или крупными дистрибьюторами для снижения закупочных цен.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Ввести сезонные коллекции: например, «готовые сборки для учёбы» перед сентябрём, «игровые ПК» перед новогодними праздниками.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Обслуживание клиентов ООО «АТОМ-СЗ 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Обучить персонал техникам продаж и основам компьютерной грамотности, чтобы консультанты могли грамотно консультировать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Покупателей. Внедрить систему послепродажного обслуживания: бесплатная настройка ПО, консультации по эксплуатации.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Упростить процедуру возврата и обмена товаров — это повысит доверие клиентов.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Создать базу знаний (FAQ) на сайте с ответами на частые вопросы по настройке и использованию техники.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Логистика и склад ООО «АТОМ-СЗ :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Автоматизировать учёт товаров с помощью специализированного ПО (например, 1С).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Оптимизировать складское пространство: зонирование по категориям, маркировка полок, адресное хранение.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Наладить систему прогнозирования спроса для своевременного пополнения запасов.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418438"/>
            <a:ext cx="10153128" cy="997196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2400" dirty="0"/>
              <a:t>IV. </a:t>
            </a:r>
            <a:r>
              <a:rPr lang="ru-RU" sz="2400" dirty="0"/>
              <a:t>Заключение</a:t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Выводы и рекомендации по итогам прохождения производственной практики 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88916" y="1780367"/>
            <a:ext cx="9756000" cy="4338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/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Ключевые компетенции, которые  получены на практике ООО «АТОМ-СЗ 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Продажи ООО «АТОМ-СЗ : умение презентовать товар, работать с возражениями, закрывать сделки.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Техническая грамотность: понимание характеристик компьютерной техники и периферии.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Клиентский сервис ООО «АТОМ-СЗ : навыки консультирования, решения конфликтных ситуаций.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 с ПО ООО «АТОМ-СЗ : освоение CRM‑систем, кассового оборудования, складских программ.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Командная работа ООО «АТОМ-СЗ : взаимодействие с коллегами, распределение задач.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Возможности дальнейшего развития: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Вертикальный рост ООО «АТОМ-СЗ :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продавец → старший продавец → менеджер отдела → руководитель магазина.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Горизонтальный рост ООО «АТОМ-СЗ : переход в смежные отделы (закупки, маркетинг, логистика).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Специализация ООО «АТОМ-СЗ : стать экспертом по определённому направлению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(игровая техника, корпоративные решения).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Предпринимательство: открытие собственного магазина или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онлайн‑проекта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 основе полученного опыта.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Обучение - получение дополнительного образования в сфере менеджмента, маркетинга или IT.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Инструменты для отслеживания прогресса: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Регулярная обратная связь от наставника.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Самоанализ: еженедельный разбор успешных и неудачных ситуаций.</a:t>
            </a:r>
          </a:p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 сбор кейсов (например, «увеличение среднего чека на 15 % за месяц»).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Сертификация: курсы по продажам, управлению персоналом, основам IT.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145415"/>
            <a:ext cx="9288780" cy="495935"/>
          </a:xfrm>
        </p:spPr>
        <p:txBody>
          <a:bodyPr>
            <a:noAutofit/>
          </a:bodyPr>
          <a:lstStyle/>
          <a:p>
            <a:pPr lvl="0"/>
            <a:r>
              <a:rPr altLang="en-US" sz="2400" dirty="0"/>
              <a:t>1.1. </a:t>
            </a:r>
            <a:r>
              <a:rPr lang="en-US" altLang="en-US" sz="2400" dirty="0"/>
              <a:t>Инструктаж</a:t>
            </a:r>
            <a:r>
              <a:rPr lang="en-US" altLang="ru-RU" sz="2400" dirty="0"/>
              <a:t> </a:t>
            </a:r>
            <a:r>
              <a:rPr lang="en-US" altLang="en-US" sz="2400" dirty="0"/>
              <a:t>и</a:t>
            </a:r>
            <a:r>
              <a:rPr lang="en-US" altLang="ru-RU" sz="2400" dirty="0"/>
              <a:t> </a:t>
            </a:r>
            <a:r>
              <a:rPr lang="en-US" altLang="en-US" sz="2400" dirty="0"/>
              <a:t>правила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03164" y="1780367"/>
            <a:ext cx="10116000" cy="5004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подготовки к практике было проведено инструктивное совещание с руководителем практики ООО «АТОМ-СЗ, в ходе которого рассмотрены ключевые аспекты работы: требования к внешнему виду; график работы; круг обязанностей.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пройден комплексный инструктаж по соблюдению следующих правил ООО «АТОМ-СЗ : противопожарная безопасность — изучены действия при возникновении пожара, расположение средств пожаротушения и маршрутов эвакуации ; правила охраны труда — освещены меры предосторожности при выполнении рабочих задач, ответственность за соблюдение инструкций; техника безопасности — рассмотрены потенциальные опасности на рабочем месте и способы их предотвращения; санитарно-эпидемиологические правила — обсуждены требования к гигиене, поддержанию чистоты, профилактике заболеваний; гигиенические нормативы — разъяснены стандарты личной и рабочей гигиены, важные для сохранения здоровья.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Особое внимание было уделено следующим правилам ООО «АТОМ-СЗ, которые показались наиболее важными/неочевидными: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 эвакуации — детально изучены маршруты выхода из здания, расположение эвакуационных выходов и мест сбора. Осознал(а), насколько важно знать план наизусть для быстрой и безопасной эвакуации в экстренной ситуации.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средств индивидуальной защиты (СИЗ) — выяснилось, что в некоторых рабочих процессах обязательны перчатки, маски или другие СИЗ, о чём ранее не задумывался(ась).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Гигиенические требования при работе с продуктами/материалами — например, необходимость мытья рук каждые 2 часа, использование одноразовых перчаток при контакте с определёнными веществами.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Действия при обнаружении нарушений пожарной безопасности — важно не только сообщить руководителю, но и принять первичные меры (например, отключить электропитание, использовать огнетушитель).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Правила работы с электрооборудованием — необходимость проверки исправности приборов перед использованием, запрет на эксплуатацию повреждённых устройств.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100" b="1" dirty="0"/>
          </a:p>
          <a:p>
            <a:pPr>
              <a:buFontTx/>
              <a:buChar char="-"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10" y="134620"/>
            <a:ext cx="9686925" cy="680085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792" y="1780367"/>
            <a:ext cx="9576000" cy="5076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Название: ООО «АТОМ-СЗ (ОБЩЕСТВО С ОГРАНИЧЕННОЙ ОТВЕТСТВЕННОСТЬЮ 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«АТОМ-СЗ).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Юридический адрес: 191040, г. Санкт-Петербург, пер. Транспортный, д. 1, литер 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помещ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408,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7-Н, р. м. 59.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Сфера деятельности: основной вид деятельности — оптовая торговля компьютерами, периферийными устройствами к компьютерам и программным обеспечением (код ОКВЭД 46.51). Дополнительные направления включают: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торговлю бытовыми электротоварами (46.43);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торговлю электронным и телекоммуникационным оборудованием и его запасными частями (46.52);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ремонт компьютеров и периферийного оборудования (95.11);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ремонт коммуникационного оборудования (95.12) и другие.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Краткая история компании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ООО «АТОМ-СЗ зарегистрировано 31 декабря 2019 года. С момента основания генеральным директором и единственным учредителем является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Дерюгин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Леонид Александрович, который владеет 100% уставного капитала (10 000 рублей). Компания включена в реестр субъектов малого и среднего предпринимательства (МСП) как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микропредприятие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Основная цель компании - получение прибыли через осуществление оптовой торговли компьютерной техникой и сопутствующими товарами.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100" b="1" dirty="0"/>
          </a:p>
          <a:p>
            <a:pPr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10" y="134620"/>
            <a:ext cx="9686925" cy="680085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Downloads\2026-02-15_00-32-37.png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1489048" y="1780367"/>
            <a:ext cx="6372000" cy="474732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10" y="134620"/>
            <a:ext cx="9686925" cy="680085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40" y="1708929"/>
            <a:ext cx="10027920" cy="5184000"/>
          </a:xfrm>
        </p:spPr>
        <p:txBody>
          <a:bodyPr>
            <a:normAutofit fontScale="92500"/>
          </a:bodyPr>
          <a:lstStyle/>
          <a:p>
            <a:pPr marL="342900" indent="-342900" algn="ctr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Генеральный директор предприятия ООО «АТОМ-СЗ. Руководит в соответствии с действующим законодательством производственно-хозяйственной и финансово-экономической деятельностью предприятия, неся всю полноту ответственности за последствия принимаемых решений, сохранность и эффективное использование имущества предприятия, а также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финансовохозяйственные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результаты его деятельности</a:t>
            </a:r>
          </a:p>
          <a:p>
            <a:pPr marL="342900" indent="-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Начальник финансово-экономического отдела ООО «АТОМ-СЗ. Осуществляет организацию бухгалтерского учета хозяйственно-финансовой деятельности и контроль за экономным использованием материальных, трудовых и финансовых ресурсов, сохранностью собственности предприятия</a:t>
            </a:r>
          </a:p>
          <a:p>
            <a:pPr marL="342900" indent="-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Коммерческий директор ООО «АТОМ-СЗ. Определяет коммерческую и сбытовую политику и направления развития предприятия в условиях рыночной экономики, пути развития, уровень специализации и диверсификации производства на перспективу. </a:t>
            </a:r>
          </a:p>
          <a:p>
            <a:pPr marL="342900" indent="-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Начальник управления персоналом ООО «АТОМ-СЗ. Ведет организацию кадровой политики организации, учет личного состава предприятия, его подразделений в соответствии с унифицированными формами первичной учетной документации. </a:t>
            </a:r>
          </a:p>
          <a:p>
            <a:pPr marL="342900" indent="-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Начальник отдела логистики ООО «АТОМ-СЗ. Разрабатывает и принимает участие в разработке документов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характера. Осуществляет методическое руководство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логистической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работой на предприятии, оказывает правовую помощь структурным подразделениям</a:t>
            </a:r>
          </a:p>
          <a:p>
            <a:pPr marL="342900" indent="-3429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Организационная структура ООО «АТОМ-СЗ соответствует целям и задачам деятельности организации и является эффективной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100" b="1" dirty="0"/>
          </a:p>
          <a:p>
            <a:pPr>
              <a:buFontTx/>
              <a:buChar char="-"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10" y="134620"/>
            <a:ext cx="9686925" cy="680085"/>
          </a:xfrm>
        </p:spPr>
        <p:txBody>
          <a:bodyPr>
            <a:noAutofit/>
          </a:bodyPr>
          <a:lstStyle/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40" y="1780367"/>
            <a:ext cx="10027920" cy="518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Линейно-функциональная организационная структура компании  ООО «АТОМ-СЗ - это комбинированная структура, которая объединяет элементы линейной и функциональной структур. Основные характеристики: 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Линейные руководители отвечают за общие процессы и стратегическое руководство.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Функциональные подразделения занимаются руководством специализированными задачами в своей области (например, в финансах, маркетинге, производстве).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Каждый сотрудник подчиняется как линейным, так и функциональным менеджерам: первые устанавливают общие цели и следят за их реализацией, а функциональные — обеспечивают выполнение задач в своей области компетенции.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Принцип работы структуры ООО «АТОМ-СЗ :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Линейные руководители принимают решения и координируют работу подчинённых по вертикали, следуя установленной цепочке команд. Каждый уровень подчиняется вышестоящему, благодаря чему обеспечивается единообразие в принятии решений.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Функциональные подразделения действуют автономно в своих областях, их руководители контролируют выполнение задач в пределах своих отделов, отчитываясь перед линейным руководством. 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Функциональные службы информируют и помогают линейному руководителю в формулировании конкретных вопросов и подготовке решений, планов и программ. Как правило, функциональные службы не имеют права самостоятельно отдавать распоряжения производственным подразделениям.</a:t>
            </a:r>
          </a:p>
          <a:p>
            <a:pPr>
              <a:buNone/>
            </a:pPr>
            <a:endParaRPr lang="ru-RU" sz="1600" b="1" dirty="0"/>
          </a:p>
          <a:p>
            <a:pPr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Объект практики – предприятие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ООО «АТОМ-СЗ</a:t>
            </a:r>
          </a:p>
          <a:p>
            <a:pPr marL="0" indent="0">
              <a:buNone/>
            </a:pPr>
            <a:endParaRPr lang="ru-RU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/>
          <p:nvPr/>
        </p:nvSpPr>
        <p:spPr>
          <a:xfrm>
            <a:off x="703230" y="6209523"/>
            <a:ext cx="8982107" cy="7201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3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Объект практики – предприятие </a:t>
            </a:r>
            <a:r>
              <a: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«АТОМ-СЗ</a:t>
            </a:r>
          </a:p>
          <a:p>
            <a:pPr algn="ctr"/>
            <a:endParaRPr lang="ru-RU" sz="1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lum bright="20000"/>
          </a:blip>
          <a:srcRect l="11445" t="41612" r="-895" b="11874"/>
          <a:stretch>
            <a:fillRect/>
          </a:stretch>
        </p:blipFill>
        <p:spPr bwMode="auto">
          <a:xfrm>
            <a:off x="2060552" y="1851805"/>
            <a:ext cx="6408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138</TotalTime>
  <Words>5341</Words>
  <Application>Microsoft Office PowerPoint</Application>
  <PresentationFormat>Произвольный</PresentationFormat>
  <Paragraphs>388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Тема Office</vt:lpstr>
      <vt:lpstr>                  ОТЧЕТ  о прохождении производственной практики  по профессиональному модулю ПМ.02 Организация и осуществление предпринимательской деятельности в сфере торговли  в период с «___» ________  20__ г. по «___»________ 20 __ г.   Специальность 38.02.08 Торговое дело  </vt:lpstr>
      <vt:lpstr>Содержание</vt:lpstr>
      <vt:lpstr>Цели и задачи практики</vt:lpstr>
      <vt:lpstr>1.1. Инструктаж и правила</vt:lpstr>
      <vt:lpstr>  1.2. Организационная структура и профиль деятельности  </vt:lpstr>
      <vt:lpstr>  1.2. Организационная структура и профиль деятельности  </vt:lpstr>
      <vt:lpstr>  1.2. Организационная структура и профиль деятельности  </vt:lpstr>
      <vt:lpstr>  1.2. Организационная структура и профиль деятельности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 ВД 2. Организация и осуществление предпринимательской деятельности в сфере торговли  3.1.Практическая деятельность </vt:lpstr>
      <vt:lpstr>III. 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 ВД 2. Организация и осуществление предпринимательской деятельности в сфере торговли  3.1.Практическая деятельность </vt:lpstr>
      <vt:lpstr>III. 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 ВД 2. Организация и осуществление предпринимательской деятельности в сфере торговли  3.1.Практическая деятельность </vt:lpstr>
      <vt:lpstr>III. 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 ВД 2. Организация и осуществление предпринимательской деятельности в сфере торговли  3.1.Практическая деятельность </vt:lpstr>
      <vt:lpstr>III. 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 ВД 2. Организация и осуществление предпринимательской деятельности в сфере торговли  3.1.Практическая деятельность </vt:lpstr>
      <vt:lpstr>III. 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 ВД 2. Организация и осуществление предпринимательской деятельности в сфере торговли  3.1.Практическая деятельность </vt:lpstr>
      <vt:lpstr>IV. Заключение Выводы и рекомендации по итогам прохождения производственной практики </vt:lpstr>
      <vt:lpstr>IV. Заключение Выводы и рекомендации по итогам прохождения производственной практики </vt:lpstr>
      <vt:lpstr>IV. Заключение Выводы и рекомендации по итогам прохождения производственной практики </vt:lpstr>
      <vt:lpstr>IV. Заключение Выводы и рекомендации по итогам прохождения производственной практики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Алексей Ефремов</cp:lastModifiedBy>
  <cp:revision>311</cp:revision>
  <cp:lastPrinted>2019-08-06T13:15:00Z</cp:lastPrinted>
  <dcterms:created xsi:type="dcterms:W3CDTF">2020-03-27T22:15:00Z</dcterms:created>
  <dcterms:modified xsi:type="dcterms:W3CDTF">2026-06-13T10:19:54Z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26F7D864343F45C1AF25DD45CDC7FCB5_13</vt:lpwstr>
  </property>
  <property fmtid="{D5CDD505-2E9C-101B-9397-08002B2CF9AE}" pid="3" name="KSOProductBuildVer">
    <vt:lpwstr>1049-12.2.0.23131</vt:lpwstr>
  </property>
</Properties>
</file>